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6"/>
  </p:notesMasterIdLst>
  <p:sldIdLst>
    <p:sldId id="256" r:id="rId2"/>
    <p:sldId id="422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93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50" r:id="rId30"/>
    <p:sldId id="494" r:id="rId31"/>
    <p:sldId id="449" r:id="rId32"/>
    <p:sldId id="458" r:id="rId33"/>
    <p:sldId id="453" r:id="rId34"/>
    <p:sldId id="451" r:id="rId35"/>
    <p:sldId id="452" r:id="rId36"/>
    <p:sldId id="457" r:id="rId37"/>
    <p:sldId id="454" r:id="rId38"/>
    <p:sldId id="455" r:id="rId39"/>
    <p:sldId id="459" r:id="rId40"/>
    <p:sldId id="486" r:id="rId41"/>
    <p:sldId id="487" r:id="rId42"/>
    <p:sldId id="456" r:id="rId43"/>
    <p:sldId id="460" r:id="rId44"/>
    <p:sldId id="461" r:id="rId45"/>
    <p:sldId id="467" r:id="rId46"/>
    <p:sldId id="462" r:id="rId47"/>
    <p:sldId id="468" r:id="rId48"/>
    <p:sldId id="463" r:id="rId49"/>
    <p:sldId id="465" r:id="rId50"/>
    <p:sldId id="466" r:id="rId51"/>
    <p:sldId id="464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  <p:sldId id="469" r:id="rId62"/>
    <p:sldId id="479" r:id="rId63"/>
    <p:sldId id="480" r:id="rId64"/>
    <p:sldId id="481" r:id="rId65"/>
    <p:sldId id="482" r:id="rId66"/>
    <p:sldId id="483" r:id="rId67"/>
    <p:sldId id="484" r:id="rId68"/>
    <p:sldId id="485" r:id="rId69"/>
    <p:sldId id="495" r:id="rId70"/>
    <p:sldId id="488" r:id="rId71"/>
    <p:sldId id="489" r:id="rId72"/>
    <p:sldId id="491" r:id="rId73"/>
    <p:sldId id="490" r:id="rId74"/>
    <p:sldId id="492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941100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6"/>
    <p:restoredTop sz="94595"/>
  </p:normalViewPr>
  <p:slideViewPr>
    <p:cSldViewPr snapToGrid="0" snapToObjects="1">
      <p:cViewPr varScale="1">
        <p:scale>
          <a:sx n="97" d="100"/>
          <a:sy n="97" d="100"/>
        </p:scale>
        <p:origin x="22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100CA-C679-9447-9A03-69C2302EAEF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4243-2043-C54E-B004-7F959A14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3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8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72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3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43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92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7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0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85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67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7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99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80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63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55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3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37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15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87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00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30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0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73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28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98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55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2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2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9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70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4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6A4D0-982B-0043-8540-7896CC2FD1E6}" type="datetimeFigureOut">
              <a:rPr lang="en-US" smtClean="0"/>
              <a:t>8/21/20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1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gif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gm_uGmspM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gm_uGmspM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gm_uGmspM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gm_uGmspM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youwonthate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IvsANO0qZEg" TargetMode="External"/><Relationship Id="rId4" Type="http://schemas.openxmlformats.org/officeDocument/2006/relationships/hyperlink" Target="https://youtu.be/vgm_uGmspM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26D7-D6F6-FB4E-8632-9FE7B2D87AF0}"/>
              </a:ext>
            </a:extLst>
          </p:cNvPr>
          <p:cNvSpPr txBox="1"/>
          <p:nvPr/>
        </p:nvSpPr>
        <p:spPr>
          <a:xfrm>
            <a:off x="4550266" y="4338595"/>
            <a:ext cx="7189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Design: </a:t>
            </a:r>
            <a:br>
              <a:rPr lang="en-US" sz="48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r>
              <a:rPr lang="en-US" sz="4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“REST assured… </a:t>
            </a:r>
          </a:p>
          <a:p>
            <a:pPr algn="r"/>
            <a:r>
              <a:rPr lang="en-US" sz="4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it’s not that hard”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AFA8C-5C06-B54D-B794-954362C8186B}"/>
              </a:ext>
            </a:extLst>
          </p:cNvPr>
          <p:cNvSpPr txBox="1"/>
          <p:nvPr/>
        </p:nvSpPr>
        <p:spPr>
          <a:xfrm>
            <a:off x="179109" y="4166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0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68F43-2B33-BF42-9672-C4501FC03DDB}"/>
              </a:ext>
            </a:extLst>
          </p:cNvPr>
          <p:cNvSpPr/>
          <p:nvPr/>
        </p:nvSpPr>
        <p:spPr>
          <a:xfrm>
            <a:off x="1522640" y="771939"/>
            <a:ext cx="8825948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5EE3B-7920-0746-A546-A7D7D427E264}"/>
              </a:ext>
            </a:extLst>
          </p:cNvPr>
          <p:cNvSpPr txBox="1"/>
          <p:nvPr/>
        </p:nvSpPr>
        <p:spPr>
          <a:xfrm>
            <a:off x="4259020" y="1518047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then…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7" name="Picture 2" descr="net old school GIF">
            <a:extLst>
              <a:ext uri="{FF2B5EF4-FFF2-40B4-BE49-F238E27FC236}">
                <a16:creationId xmlns:a16="http://schemas.microsoft.com/office/drawing/2014/main" id="{BEE805F0-2F07-B94F-BE41-544326D3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70" y="2453339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0EC84-2E2D-1C49-B257-DAA31D4F65A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410966" y="-10908"/>
            <a:ext cx="7373197" cy="7038431"/>
          </a:xfrm>
          <a:prstGeom prst="rect">
            <a:avLst/>
          </a:prstGeom>
        </p:spPr>
      </p:pic>
      <p:pic>
        <p:nvPicPr>
          <p:cNvPr id="1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BDE2721-061F-5547-99FB-2404C089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95" y="1038319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8E387632-8856-3A4F-AAAA-D05A8D87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18" y="761963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03ED1C2-6198-7545-93FB-41426813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216" y="388744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53E75AAE-D30B-0E42-A445-2E546947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00" y="3921684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9D78A-0A46-2D47-B564-E1E75035F54E}"/>
              </a:ext>
            </a:extLst>
          </p:cNvPr>
          <p:cNvCxnSpPr>
            <a:cxnSpLocks/>
          </p:cNvCxnSpPr>
          <p:nvPr/>
        </p:nvCxnSpPr>
        <p:spPr>
          <a:xfrm>
            <a:off x="7706271" y="2127733"/>
            <a:ext cx="154047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29B43-8346-354F-9CD1-8D21475548F2}"/>
              </a:ext>
            </a:extLst>
          </p:cNvPr>
          <p:cNvCxnSpPr>
            <a:cxnSpLocks/>
          </p:cNvCxnSpPr>
          <p:nvPr/>
        </p:nvCxnSpPr>
        <p:spPr>
          <a:xfrm>
            <a:off x="7858671" y="2280133"/>
            <a:ext cx="1388071" cy="201274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4B2F6-C7C8-1B43-AF78-3A3CAF66B445}"/>
              </a:ext>
            </a:extLst>
          </p:cNvPr>
          <p:cNvCxnSpPr>
            <a:cxnSpLocks/>
          </p:cNvCxnSpPr>
          <p:nvPr/>
        </p:nvCxnSpPr>
        <p:spPr>
          <a:xfrm flipH="1">
            <a:off x="7953483" y="3109063"/>
            <a:ext cx="1445381" cy="158220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D96097-C8DE-9343-B494-CA2AD8B8F621}"/>
              </a:ext>
            </a:extLst>
          </p:cNvPr>
          <p:cNvCxnSpPr>
            <a:cxnSpLocks/>
          </p:cNvCxnSpPr>
          <p:nvPr/>
        </p:nvCxnSpPr>
        <p:spPr>
          <a:xfrm flipV="1">
            <a:off x="7953483" y="4445276"/>
            <a:ext cx="1445659" cy="53797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D8D8-DB19-214E-985A-B5A11F43600E}"/>
              </a:ext>
            </a:extLst>
          </p:cNvPr>
          <p:cNvCxnSpPr>
            <a:cxnSpLocks/>
          </p:cNvCxnSpPr>
          <p:nvPr/>
        </p:nvCxnSpPr>
        <p:spPr>
          <a:xfrm flipH="1" flipV="1">
            <a:off x="7333067" y="2929710"/>
            <a:ext cx="2589707" cy="103204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B483F198-A37F-2C46-9E43-926F204679C6}"/>
              </a:ext>
            </a:extLst>
          </p:cNvPr>
          <p:cNvSpPr/>
          <p:nvPr/>
        </p:nvSpPr>
        <p:spPr>
          <a:xfrm>
            <a:off x="6916821" y="2235908"/>
            <a:ext cx="3665255" cy="2455361"/>
          </a:xfrm>
          <a:prstGeom prst="cloudCallout">
            <a:avLst>
              <a:gd name="adj1" fmla="val -97074"/>
              <a:gd name="adj2" fmla="val -54681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179E6-F84C-184A-9065-E37FCB037ED8}"/>
              </a:ext>
            </a:extLst>
          </p:cNvPr>
          <p:cNvSpPr txBox="1"/>
          <p:nvPr/>
        </p:nvSpPr>
        <p:spPr>
          <a:xfrm>
            <a:off x="7162633" y="2882364"/>
            <a:ext cx="3339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&lt;XML/&gt;</a:t>
            </a:r>
            <a:endParaRPr lang="en-US" sz="5400" dirty="0">
              <a:solidFill>
                <a:schemeClr val="accent2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E2628-968C-B44C-995D-8E5872973FD5}"/>
              </a:ext>
            </a:extLst>
          </p:cNvPr>
          <p:cNvSpPr txBox="1"/>
          <p:nvPr/>
        </p:nvSpPr>
        <p:spPr>
          <a:xfrm>
            <a:off x="347605" y="854313"/>
            <a:ext cx="1162958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highlight>
                  <a:srgbClr val="FFFF00"/>
                </a:highlight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SOAP</a:t>
            </a:r>
            <a:endParaRPr lang="en-US" sz="16600" dirty="0">
              <a:solidFill>
                <a:schemeClr val="accent2"/>
              </a:solidFill>
              <a:highlight>
                <a:srgbClr val="FFFF00"/>
              </a:highlight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34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68F43-2B33-BF42-9672-C4501FC03DDB}"/>
              </a:ext>
            </a:extLst>
          </p:cNvPr>
          <p:cNvSpPr/>
          <p:nvPr/>
        </p:nvSpPr>
        <p:spPr>
          <a:xfrm>
            <a:off x="1522640" y="771939"/>
            <a:ext cx="8825948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5EE3B-7920-0746-A546-A7D7D427E264}"/>
              </a:ext>
            </a:extLst>
          </p:cNvPr>
          <p:cNvSpPr txBox="1"/>
          <p:nvPr/>
        </p:nvSpPr>
        <p:spPr>
          <a:xfrm>
            <a:off x="4259020" y="1518047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then…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7" name="Picture 2" descr="net old school GIF">
            <a:extLst>
              <a:ext uri="{FF2B5EF4-FFF2-40B4-BE49-F238E27FC236}">
                <a16:creationId xmlns:a16="http://schemas.microsoft.com/office/drawing/2014/main" id="{BEE805F0-2F07-B94F-BE41-544326D3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70" y="2453339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0EC84-2E2D-1C49-B257-DAA31D4F65A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410966" y="-10908"/>
            <a:ext cx="7373197" cy="7038431"/>
          </a:xfrm>
          <a:prstGeom prst="rect">
            <a:avLst/>
          </a:prstGeom>
        </p:spPr>
      </p:pic>
      <p:pic>
        <p:nvPicPr>
          <p:cNvPr id="1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BDE2721-061F-5547-99FB-2404C089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95" y="1038319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8E387632-8856-3A4F-AAAA-D05A8D87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18" y="761963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03ED1C2-6198-7545-93FB-41426813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216" y="388744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53E75AAE-D30B-0E42-A445-2E546947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00" y="3921684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9D78A-0A46-2D47-B564-E1E75035F54E}"/>
              </a:ext>
            </a:extLst>
          </p:cNvPr>
          <p:cNvCxnSpPr>
            <a:cxnSpLocks/>
          </p:cNvCxnSpPr>
          <p:nvPr/>
        </p:nvCxnSpPr>
        <p:spPr>
          <a:xfrm>
            <a:off x="7706271" y="2127733"/>
            <a:ext cx="154047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29B43-8346-354F-9CD1-8D21475548F2}"/>
              </a:ext>
            </a:extLst>
          </p:cNvPr>
          <p:cNvCxnSpPr>
            <a:cxnSpLocks/>
          </p:cNvCxnSpPr>
          <p:nvPr/>
        </p:nvCxnSpPr>
        <p:spPr>
          <a:xfrm>
            <a:off x="7858671" y="2280133"/>
            <a:ext cx="1388071" cy="201274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4B2F6-C7C8-1B43-AF78-3A3CAF66B445}"/>
              </a:ext>
            </a:extLst>
          </p:cNvPr>
          <p:cNvCxnSpPr>
            <a:cxnSpLocks/>
          </p:cNvCxnSpPr>
          <p:nvPr/>
        </p:nvCxnSpPr>
        <p:spPr>
          <a:xfrm flipH="1">
            <a:off x="7953483" y="3109063"/>
            <a:ext cx="1445381" cy="158220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D96097-C8DE-9343-B494-CA2AD8B8F621}"/>
              </a:ext>
            </a:extLst>
          </p:cNvPr>
          <p:cNvCxnSpPr>
            <a:cxnSpLocks/>
          </p:cNvCxnSpPr>
          <p:nvPr/>
        </p:nvCxnSpPr>
        <p:spPr>
          <a:xfrm flipV="1">
            <a:off x="7953483" y="4445276"/>
            <a:ext cx="1445659" cy="53797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D8D8-DB19-214E-985A-B5A11F43600E}"/>
              </a:ext>
            </a:extLst>
          </p:cNvPr>
          <p:cNvCxnSpPr>
            <a:cxnSpLocks/>
          </p:cNvCxnSpPr>
          <p:nvPr/>
        </p:nvCxnSpPr>
        <p:spPr>
          <a:xfrm flipH="1" flipV="1">
            <a:off x="7333067" y="2929710"/>
            <a:ext cx="2589707" cy="103204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B483F198-A37F-2C46-9E43-926F204679C6}"/>
              </a:ext>
            </a:extLst>
          </p:cNvPr>
          <p:cNvSpPr/>
          <p:nvPr/>
        </p:nvSpPr>
        <p:spPr>
          <a:xfrm>
            <a:off x="6916821" y="2235908"/>
            <a:ext cx="3665255" cy="2455361"/>
          </a:xfrm>
          <a:prstGeom prst="cloudCallout">
            <a:avLst>
              <a:gd name="adj1" fmla="val -97074"/>
              <a:gd name="adj2" fmla="val -54681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179E6-F84C-184A-9065-E37FCB037ED8}"/>
              </a:ext>
            </a:extLst>
          </p:cNvPr>
          <p:cNvSpPr txBox="1"/>
          <p:nvPr/>
        </p:nvSpPr>
        <p:spPr>
          <a:xfrm>
            <a:off x="7162633" y="2882364"/>
            <a:ext cx="3339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&lt;XML/&gt;</a:t>
            </a:r>
            <a:endParaRPr lang="en-US" sz="5400" dirty="0">
              <a:solidFill>
                <a:schemeClr val="accent2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E2628-968C-B44C-995D-8E5872973FD5}"/>
              </a:ext>
            </a:extLst>
          </p:cNvPr>
          <p:cNvSpPr txBox="1"/>
          <p:nvPr/>
        </p:nvSpPr>
        <p:spPr>
          <a:xfrm>
            <a:off x="347605" y="854313"/>
            <a:ext cx="1162958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chemeClr val="accent2"/>
                </a:solidFill>
                <a:highlight>
                  <a:srgbClr val="FFFF00"/>
                </a:highlight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SOAP</a:t>
            </a:r>
            <a:endParaRPr lang="en-US" sz="16600" dirty="0">
              <a:solidFill>
                <a:schemeClr val="accent2"/>
              </a:solidFill>
              <a:highlight>
                <a:srgbClr val="FFFF00"/>
              </a:highlight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7A6232-E677-224C-BEF5-F5669F9C28A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74" y="-10909"/>
            <a:ext cx="8082355" cy="718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0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28AE19-9B99-D544-9B92-42EF2D5AA06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3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7" y="35702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35" y="4202083"/>
            <a:ext cx="2625047" cy="262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3126322" y="1881424"/>
            <a:ext cx="2077874" cy="11802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 flipV="1">
            <a:off x="3443683" y="4049791"/>
            <a:ext cx="1751829" cy="14648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18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7" y="35702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35" y="4202083"/>
            <a:ext cx="2625047" cy="262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3126322" y="1881424"/>
            <a:ext cx="2077874" cy="11802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 flipV="1">
            <a:off x="3443683" y="4049791"/>
            <a:ext cx="1751829" cy="14648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706" name="Picture 2">
            <a:extLst>
              <a:ext uri="{FF2B5EF4-FFF2-40B4-BE49-F238E27FC236}">
                <a16:creationId xmlns:a16="http://schemas.microsoft.com/office/drawing/2014/main" id="{130B8515-AF22-F14F-A43A-AF00B63B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549400"/>
            <a:ext cx="6019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7" y="357027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35" y="4202083"/>
            <a:ext cx="2625047" cy="262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3126322" y="1881424"/>
            <a:ext cx="2077874" cy="11802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 flipV="1">
            <a:off x="3443683" y="4049791"/>
            <a:ext cx="1751829" cy="146481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Vector Browser Icon - Download Free Vectors, Clipart Graphics &amp; Vector Art">
            <a:extLst>
              <a:ext uri="{FF2B5EF4-FFF2-40B4-BE49-F238E27FC236}">
                <a16:creationId xmlns:a16="http://schemas.microsoft.com/office/drawing/2014/main" id="{75FD794B-C887-2343-BC30-9494440F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t="17212" r="11857" b="17376"/>
          <a:stretch/>
        </p:blipFill>
        <p:spPr bwMode="auto">
          <a:xfrm>
            <a:off x="2679316" y="374229"/>
            <a:ext cx="6733069" cy="57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0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7" y="295859"/>
            <a:ext cx="1471202" cy="1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848431"/>
            <a:ext cx="1013698" cy="10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2363056" y="1150706"/>
            <a:ext cx="2841140" cy="19109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>
            <a:off x="3321598" y="3316179"/>
            <a:ext cx="1873914" cy="7336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C8E65-54D1-024A-AF8F-3364D061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8" y="2116609"/>
            <a:ext cx="2153842" cy="21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0A5E4-69E3-D64E-9DDD-0F4BF563D4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30283" y="4090349"/>
            <a:ext cx="1110430" cy="1059300"/>
          </a:xfrm>
          <a:prstGeom prst="rect">
            <a:avLst/>
          </a:prstGeom>
        </p:spPr>
      </p:pic>
      <p:pic>
        <p:nvPicPr>
          <p:cNvPr id="13318" name="Picture 6" descr="Innovative radio advertising for App download via releaseMyAd | releaseMyAd Blog">
            <a:extLst>
              <a:ext uri="{FF2B5EF4-FFF2-40B4-BE49-F238E27FC236}">
                <a16:creationId xmlns:a16="http://schemas.microsoft.com/office/drawing/2014/main" id="{F30DC52C-75EA-D447-BB4A-50929C4C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1" y="4699492"/>
            <a:ext cx="2359396" cy="23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F6255-2D19-5F4C-AEC0-2E92855CF5E6}"/>
              </a:ext>
            </a:extLst>
          </p:cNvPr>
          <p:cNvCxnSpPr>
            <a:cxnSpLocks/>
          </p:cNvCxnSpPr>
          <p:nvPr/>
        </p:nvCxnSpPr>
        <p:spPr>
          <a:xfrm flipV="1">
            <a:off x="3819248" y="4202192"/>
            <a:ext cx="1528664" cy="1161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AA73A-7F2F-FD43-8791-880EDDA03C7D}"/>
              </a:ext>
            </a:extLst>
          </p:cNvPr>
          <p:cNvCxnSpPr>
            <a:cxnSpLocks/>
          </p:cNvCxnSpPr>
          <p:nvPr/>
        </p:nvCxnSpPr>
        <p:spPr>
          <a:xfrm flipV="1">
            <a:off x="773814" y="3748130"/>
            <a:ext cx="867790" cy="8823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8F02DB-DF3B-AA48-9A43-8B00F586F14C}"/>
              </a:ext>
            </a:extLst>
          </p:cNvPr>
          <p:cNvCxnSpPr>
            <a:cxnSpLocks/>
          </p:cNvCxnSpPr>
          <p:nvPr/>
        </p:nvCxnSpPr>
        <p:spPr>
          <a:xfrm>
            <a:off x="926214" y="4782844"/>
            <a:ext cx="715390" cy="581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76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7" y="295859"/>
            <a:ext cx="1471202" cy="1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848431"/>
            <a:ext cx="1013698" cy="10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2363056" y="1150706"/>
            <a:ext cx="2841140" cy="19109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>
            <a:off x="3321598" y="3316179"/>
            <a:ext cx="1873914" cy="7336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C8E65-54D1-024A-AF8F-3364D061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8" y="2116609"/>
            <a:ext cx="2153842" cy="21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0A5E4-69E3-D64E-9DDD-0F4BF563D4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30283" y="4090349"/>
            <a:ext cx="1110430" cy="1059300"/>
          </a:xfrm>
          <a:prstGeom prst="rect">
            <a:avLst/>
          </a:prstGeom>
        </p:spPr>
      </p:pic>
      <p:pic>
        <p:nvPicPr>
          <p:cNvPr id="13318" name="Picture 6" descr="Innovative radio advertising for App download via releaseMyAd | releaseMyAd Blog">
            <a:extLst>
              <a:ext uri="{FF2B5EF4-FFF2-40B4-BE49-F238E27FC236}">
                <a16:creationId xmlns:a16="http://schemas.microsoft.com/office/drawing/2014/main" id="{F30DC52C-75EA-D447-BB4A-50929C4C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1" y="4699492"/>
            <a:ext cx="2359396" cy="23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F6255-2D19-5F4C-AEC0-2E92855CF5E6}"/>
              </a:ext>
            </a:extLst>
          </p:cNvPr>
          <p:cNvCxnSpPr>
            <a:cxnSpLocks/>
          </p:cNvCxnSpPr>
          <p:nvPr/>
        </p:nvCxnSpPr>
        <p:spPr>
          <a:xfrm flipV="1">
            <a:off x="3819248" y="4202192"/>
            <a:ext cx="1528664" cy="1161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AA73A-7F2F-FD43-8791-880EDDA03C7D}"/>
              </a:ext>
            </a:extLst>
          </p:cNvPr>
          <p:cNvCxnSpPr>
            <a:cxnSpLocks/>
          </p:cNvCxnSpPr>
          <p:nvPr/>
        </p:nvCxnSpPr>
        <p:spPr>
          <a:xfrm flipV="1">
            <a:off x="773814" y="3748130"/>
            <a:ext cx="867790" cy="8823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8F02DB-DF3B-AA48-9A43-8B00F586F14C}"/>
              </a:ext>
            </a:extLst>
          </p:cNvPr>
          <p:cNvCxnSpPr>
            <a:cxnSpLocks/>
          </p:cNvCxnSpPr>
          <p:nvPr/>
        </p:nvCxnSpPr>
        <p:spPr>
          <a:xfrm>
            <a:off x="926214" y="4782844"/>
            <a:ext cx="715390" cy="581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FBD213-2060-4548-9868-8317EBB252AC}"/>
              </a:ext>
            </a:extLst>
          </p:cNvPr>
          <p:cNvSpPr/>
          <p:nvPr/>
        </p:nvSpPr>
        <p:spPr>
          <a:xfrm>
            <a:off x="852755" y="7719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BE58B7A-AED6-FC45-AC95-7DF95F14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24" y="2613696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nformation icon | simonwilson2013">
            <a:extLst>
              <a:ext uri="{FF2B5EF4-FFF2-40B4-BE49-F238E27FC236}">
                <a16:creationId xmlns:a16="http://schemas.microsoft.com/office/drawing/2014/main" id="{C776E427-6DCD-834B-9AE8-CC04E46B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04" y="2909620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5DAFD-F6D0-D943-8389-DC04972B1CD8}"/>
              </a:ext>
            </a:extLst>
          </p:cNvPr>
          <p:cNvCxnSpPr/>
          <p:nvPr/>
        </p:nvCxnSpPr>
        <p:spPr>
          <a:xfrm>
            <a:off x="3203607" y="3016218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60FBD-785B-324C-AF96-51AC35F018C7}"/>
              </a:ext>
            </a:extLst>
          </p:cNvPr>
          <p:cNvSpPr/>
          <p:nvPr/>
        </p:nvSpPr>
        <p:spPr>
          <a:xfrm>
            <a:off x="3799694" y="2581704"/>
            <a:ext cx="1548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9" name="Picture 2" descr="icon-process | crowdfondue.com">
            <a:extLst>
              <a:ext uri="{FF2B5EF4-FFF2-40B4-BE49-F238E27FC236}">
                <a16:creationId xmlns:a16="http://schemas.microsoft.com/office/drawing/2014/main" id="{AF510B74-6639-DE48-84C7-5B99D1785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773" y="2955392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D7E0117-657B-E74F-9C4A-5CC6A9BAAD40}"/>
              </a:ext>
            </a:extLst>
          </p:cNvPr>
          <p:cNvSpPr/>
          <p:nvPr/>
        </p:nvSpPr>
        <p:spPr>
          <a:xfrm>
            <a:off x="9477067" y="2435228"/>
            <a:ext cx="1076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3F66AD-B026-D446-8F52-8990150CF50D}"/>
              </a:ext>
            </a:extLst>
          </p:cNvPr>
          <p:cNvCxnSpPr>
            <a:cxnSpLocks/>
          </p:cNvCxnSpPr>
          <p:nvPr/>
        </p:nvCxnSpPr>
        <p:spPr>
          <a:xfrm flipH="1">
            <a:off x="3227189" y="3794783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3CFCB82-5A30-1846-B3D9-00D8176462CF}"/>
              </a:ext>
            </a:extLst>
          </p:cNvPr>
          <p:cNvSpPr/>
          <p:nvPr/>
        </p:nvSpPr>
        <p:spPr>
          <a:xfrm>
            <a:off x="3848054" y="4114131"/>
            <a:ext cx="1389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9DB223-C7B6-CA43-8675-C7535EB60640}"/>
              </a:ext>
            </a:extLst>
          </p:cNvPr>
          <p:cNvSpPr/>
          <p:nvPr/>
        </p:nvSpPr>
        <p:spPr>
          <a:xfrm>
            <a:off x="4443460" y="4273425"/>
            <a:ext cx="1676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A1AF63-6499-3A47-BBFB-6566B404EE60}"/>
              </a:ext>
            </a:extLst>
          </p:cNvPr>
          <p:cNvSpPr/>
          <p:nvPr/>
        </p:nvSpPr>
        <p:spPr>
          <a:xfrm>
            <a:off x="3833080" y="2469601"/>
            <a:ext cx="294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750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7" y="295859"/>
            <a:ext cx="1471202" cy="1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848431"/>
            <a:ext cx="1013698" cy="10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2363056" y="1150706"/>
            <a:ext cx="2841140" cy="19109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>
            <a:off x="3321598" y="3316179"/>
            <a:ext cx="1873914" cy="7336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C8E65-54D1-024A-AF8F-3364D061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8" y="2116609"/>
            <a:ext cx="2153842" cy="21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0A5E4-69E3-D64E-9DDD-0F4BF563D4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30283" y="4090349"/>
            <a:ext cx="1110430" cy="1059300"/>
          </a:xfrm>
          <a:prstGeom prst="rect">
            <a:avLst/>
          </a:prstGeom>
        </p:spPr>
      </p:pic>
      <p:pic>
        <p:nvPicPr>
          <p:cNvPr id="13318" name="Picture 6" descr="Innovative radio advertising for App download via releaseMyAd | releaseMyAd Blog">
            <a:extLst>
              <a:ext uri="{FF2B5EF4-FFF2-40B4-BE49-F238E27FC236}">
                <a16:creationId xmlns:a16="http://schemas.microsoft.com/office/drawing/2014/main" id="{F30DC52C-75EA-D447-BB4A-50929C4C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1" y="4699492"/>
            <a:ext cx="2359396" cy="23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F6255-2D19-5F4C-AEC0-2E92855CF5E6}"/>
              </a:ext>
            </a:extLst>
          </p:cNvPr>
          <p:cNvCxnSpPr>
            <a:cxnSpLocks/>
          </p:cNvCxnSpPr>
          <p:nvPr/>
        </p:nvCxnSpPr>
        <p:spPr>
          <a:xfrm flipV="1">
            <a:off x="3819248" y="4202192"/>
            <a:ext cx="1528664" cy="1161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AA73A-7F2F-FD43-8791-880EDDA03C7D}"/>
              </a:ext>
            </a:extLst>
          </p:cNvPr>
          <p:cNvCxnSpPr>
            <a:cxnSpLocks/>
          </p:cNvCxnSpPr>
          <p:nvPr/>
        </p:nvCxnSpPr>
        <p:spPr>
          <a:xfrm flipV="1">
            <a:off x="773814" y="3748130"/>
            <a:ext cx="867790" cy="8823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8F02DB-DF3B-AA48-9A43-8B00F586F14C}"/>
              </a:ext>
            </a:extLst>
          </p:cNvPr>
          <p:cNvCxnSpPr>
            <a:cxnSpLocks/>
          </p:cNvCxnSpPr>
          <p:nvPr/>
        </p:nvCxnSpPr>
        <p:spPr>
          <a:xfrm>
            <a:off x="926214" y="4782844"/>
            <a:ext cx="715390" cy="581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FBD213-2060-4548-9868-8317EBB252AC}"/>
              </a:ext>
            </a:extLst>
          </p:cNvPr>
          <p:cNvSpPr/>
          <p:nvPr/>
        </p:nvSpPr>
        <p:spPr>
          <a:xfrm>
            <a:off x="852755" y="7719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BE58B7A-AED6-FC45-AC95-7DF95F14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24" y="2613696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nformation icon | simonwilson2013">
            <a:extLst>
              <a:ext uri="{FF2B5EF4-FFF2-40B4-BE49-F238E27FC236}">
                <a16:creationId xmlns:a16="http://schemas.microsoft.com/office/drawing/2014/main" id="{C776E427-6DCD-834B-9AE8-CC04E46B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36" y="1919955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5DAFD-F6D0-D943-8389-DC04972B1CD8}"/>
              </a:ext>
            </a:extLst>
          </p:cNvPr>
          <p:cNvCxnSpPr/>
          <p:nvPr/>
        </p:nvCxnSpPr>
        <p:spPr>
          <a:xfrm>
            <a:off x="3203607" y="3016218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60FBD-785B-324C-AF96-51AC35F018C7}"/>
              </a:ext>
            </a:extLst>
          </p:cNvPr>
          <p:cNvSpPr/>
          <p:nvPr/>
        </p:nvSpPr>
        <p:spPr>
          <a:xfrm>
            <a:off x="3799694" y="2581704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data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3F66AD-B026-D446-8F52-8990150CF50D}"/>
              </a:ext>
            </a:extLst>
          </p:cNvPr>
          <p:cNvCxnSpPr>
            <a:cxnSpLocks/>
          </p:cNvCxnSpPr>
          <p:nvPr/>
        </p:nvCxnSpPr>
        <p:spPr>
          <a:xfrm flipH="1">
            <a:off x="3227189" y="3794783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E9DB223-C7B6-CA43-8675-C7535EB60640}"/>
              </a:ext>
            </a:extLst>
          </p:cNvPr>
          <p:cNvSpPr/>
          <p:nvPr/>
        </p:nvSpPr>
        <p:spPr>
          <a:xfrm>
            <a:off x="3972256" y="4151707"/>
            <a:ext cx="2358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 it yourself…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C91DACB5-2D46-DC4B-A0CD-F1C26AE5091F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79F2AB-C5AE-5849-BF92-23C3B1550DE6}"/>
              </a:ext>
            </a:extLst>
          </p:cNvPr>
          <p:cNvSpPr/>
          <p:nvPr/>
        </p:nvSpPr>
        <p:spPr>
          <a:xfrm>
            <a:off x="9599035" y="3905683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1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7" y="295859"/>
            <a:ext cx="1471202" cy="1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848431"/>
            <a:ext cx="1013698" cy="10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2363056" y="1150706"/>
            <a:ext cx="2841140" cy="19109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>
            <a:off x="3321598" y="3316179"/>
            <a:ext cx="1873914" cy="7336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C8E65-54D1-024A-AF8F-3364D061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8" y="2116609"/>
            <a:ext cx="2153842" cy="21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0A5E4-69E3-D64E-9DDD-0F4BF563D4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30283" y="4090349"/>
            <a:ext cx="1110430" cy="1059300"/>
          </a:xfrm>
          <a:prstGeom prst="rect">
            <a:avLst/>
          </a:prstGeom>
        </p:spPr>
      </p:pic>
      <p:pic>
        <p:nvPicPr>
          <p:cNvPr id="13318" name="Picture 6" descr="Innovative radio advertising for App download via releaseMyAd | releaseMyAd Blog">
            <a:extLst>
              <a:ext uri="{FF2B5EF4-FFF2-40B4-BE49-F238E27FC236}">
                <a16:creationId xmlns:a16="http://schemas.microsoft.com/office/drawing/2014/main" id="{F30DC52C-75EA-D447-BB4A-50929C4C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1" y="4699492"/>
            <a:ext cx="2359396" cy="23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F6255-2D19-5F4C-AEC0-2E92855CF5E6}"/>
              </a:ext>
            </a:extLst>
          </p:cNvPr>
          <p:cNvCxnSpPr>
            <a:cxnSpLocks/>
          </p:cNvCxnSpPr>
          <p:nvPr/>
        </p:nvCxnSpPr>
        <p:spPr>
          <a:xfrm flipV="1">
            <a:off x="3819248" y="4202192"/>
            <a:ext cx="1528664" cy="1161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AA73A-7F2F-FD43-8791-880EDDA03C7D}"/>
              </a:ext>
            </a:extLst>
          </p:cNvPr>
          <p:cNvCxnSpPr>
            <a:cxnSpLocks/>
          </p:cNvCxnSpPr>
          <p:nvPr/>
        </p:nvCxnSpPr>
        <p:spPr>
          <a:xfrm flipV="1">
            <a:off x="773814" y="3748130"/>
            <a:ext cx="867790" cy="8823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8F02DB-DF3B-AA48-9A43-8B00F586F14C}"/>
              </a:ext>
            </a:extLst>
          </p:cNvPr>
          <p:cNvCxnSpPr>
            <a:cxnSpLocks/>
          </p:cNvCxnSpPr>
          <p:nvPr/>
        </p:nvCxnSpPr>
        <p:spPr>
          <a:xfrm>
            <a:off x="926214" y="4782844"/>
            <a:ext cx="715390" cy="581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FBD213-2060-4548-9868-8317EBB252AC}"/>
              </a:ext>
            </a:extLst>
          </p:cNvPr>
          <p:cNvSpPr/>
          <p:nvPr/>
        </p:nvSpPr>
        <p:spPr>
          <a:xfrm>
            <a:off x="852755" y="7719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BE58B7A-AED6-FC45-AC95-7DF95F14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24" y="2613696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nformation icon | simonwilson2013">
            <a:extLst>
              <a:ext uri="{FF2B5EF4-FFF2-40B4-BE49-F238E27FC236}">
                <a16:creationId xmlns:a16="http://schemas.microsoft.com/office/drawing/2014/main" id="{C776E427-6DCD-834B-9AE8-CC04E46B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36" y="1919955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5DAFD-F6D0-D943-8389-DC04972B1CD8}"/>
              </a:ext>
            </a:extLst>
          </p:cNvPr>
          <p:cNvCxnSpPr/>
          <p:nvPr/>
        </p:nvCxnSpPr>
        <p:spPr>
          <a:xfrm>
            <a:off x="3203607" y="3016218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60FBD-785B-324C-AF96-51AC35F018C7}"/>
              </a:ext>
            </a:extLst>
          </p:cNvPr>
          <p:cNvSpPr/>
          <p:nvPr/>
        </p:nvSpPr>
        <p:spPr>
          <a:xfrm>
            <a:off x="3799694" y="2581704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data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3F66AD-B026-D446-8F52-8990150CF50D}"/>
              </a:ext>
            </a:extLst>
          </p:cNvPr>
          <p:cNvCxnSpPr>
            <a:cxnSpLocks/>
          </p:cNvCxnSpPr>
          <p:nvPr/>
        </p:nvCxnSpPr>
        <p:spPr>
          <a:xfrm flipH="1">
            <a:off x="3227189" y="3794783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E9DB223-C7B6-CA43-8675-C7535EB60640}"/>
              </a:ext>
            </a:extLst>
          </p:cNvPr>
          <p:cNvSpPr/>
          <p:nvPr/>
        </p:nvSpPr>
        <p:spPr>
          <a:xfrm>
            <a:off x="3972256" y="4151707"/>
            <a:ext cx="2358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 it yourself…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C91DACB5-2D46-DC4B-A0CD-F1C26AE5091F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06EB88-0051-DD42-B0C7-076ECE74251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06592" y="3207336"/>
            <a:ext cx="1110430" cy="10593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59D468D-DE28-D64D-8125-39D83A3CA6BA}"/>
              </a:ext>
            </a:extLst>
          </p:cNvPr>
          <p:cNvSpPr/>
          <p:nvPr/>
        </p:nvSpPr>
        <p:spPr>
          <a:xfrm>
            <a:off x="9599035" y="3905683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92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639860F-0BC8-FA43-829F-BD89653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8" y="230212"/>
            <a:ext cx="1651212" cy="16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ommercial Complete Real Estate Database on the World Wide Web">
            <a:extLst>
              <a:ext uri="{FF2B5EF4-FFF2-40B4-BE49-F238E27FC236}">
                <a16:creationId xmlns:a16="http://schemas.microsoft.com/office/drawing/2014/main" id="{6F15A936-40DD-C348-884C-92AD8DA0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1" y="2244312"/>
            <a:ext cx="3124700" cy="30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538D5B1-29A9-864C-8B5F-63419D667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3" y="247830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D31A53D-DED3-724B-8551-A5A84851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32" y="4728864"/>
            <a:ext cx="1571487" cy="15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440638-905B-2F42-918A-BEECBEAC51C8}"/>
              </a:ext>
            </a:extLst>
          </p:cNvPr>
          <p:cNvCxnSpPr>
            <a:stCxn id="2" idx="1"/>
          </p:cNvCxnSpPr>
          <p:nvPr/>
        </p:nvCxnSpPr>
        <p:spPr>
          <a:xfrm flipH="1">
            <a:off x="7428216" y="1055818"/>
            <a:ext cx="1203292" cy="142248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A80E46-0F07-EE4B-831E-C003A2114B6F}"/>
              </a:ext>
            </a:extLst>
          </p:cNvPr>
          <p:cNvCxnSpPr>
            <a:cxnSpLocks/>
          </p:cNvCxnSpPr>
          <p:nvPr/>
        </p:nvCxnSpPr>
        <p:spPr>
          <a:xfrm flipH="1">
            <a:off x="7869149" y="3153884"/>
            <a:ext cx="762359" cy="11016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961856-87BE-C248-A1D5-1389691E50E9}"/>
              </a:ext>
            </a:extLst>
          </p:cNvPr>
          <p:cNvCxnSpPr>
            <a:cxnSpLocks/>
          </p:cNvCxnSpPr>
          <p:nvPr/>
        </p:nvCxnSpPr>
        <p:spPr>
          <a:xfrm flipH="1" flipV="1">
            <a:off x="7829287" y="4161034"/>
            <a:ext cx="881945" cy="10909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6" descr="Macintosh icon">
            <a:extLst>
              <a:ext uri="{FF2B5EF4-FFF2-40B4-BE49-F238E27FC236}">
                <a16:creationId xmlns:a16="http://schemas.microsoft.com/office/drawing/2014/main" id="{99EAD0F2-AB83-7D42-829A-89049C9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47" y="295859"/>
            <a:ext cx="1471202" cy="1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finder - Why does the icon of a PC show a blue screen? - Ask Different">
            <a:extLst>
              <a:ext uri="{FF2B5EF4-FFF2-40B4-BE49-F238E27FC236}">
                <a16:creationId xmlns:a16="http://schemas.microsoft.com/office/drawing/2014/main" id="{8D071490-F925-EB44-A5EF-BA41493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" y="848431"/>
            <a:ext cx="1013698" cy="101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7759B9-EFF0-0D45-9053-6411215945A9}"/>
              </a:ext>
            </a:extLst>
          </p:cNvPr>
          <p:cNvCxnSpPr>
            <a:cxnSpLocks/>
          </p:cNvCxnSpPr>
          <p:nvPr/>
        </p:nvCxnSpPr>
        <p:spPr>
          <a:xfrm>
            <a:off x="2363056" y="1150706"/>
            <a:ext cx="2841140" cy="19109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692F-5B4C-0E42-A9FF-0C4664D5646A}"/>
              </a:ext>
            </a:extLst>
          </p:cNvPr>
          <p:cNvCxnSpPr>
            <a:cxnSpLocks/>
          </p:cNvCxnSpPr>
          <p:nvPr/>
        </p:nvCxnSpPr>
        <p:spPr>
          <a:xfrm>
            <a:off x="3321598" y="3316179"/>
            <a:ext cx="1873914" cy="7336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DBC8E65-54D1-024A-AF8F-3364D061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28" y="2116609"/>
            <a:ext cx="2153842" cy="215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0A5E4-69E3-D64E-9DDD-0F4BF563D4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-130283" y="4090349"/>
            <a:ext cx="1110430" cy="1059300"/>
          </a:xfrm>
          <a:prstGeom prst="rect">
            <a:avLst/>
          </a:prstGeom>
        </p:spPr>
      </p:pic>
      <p:pic>
        <p:nvPicPr>
          <p:cNvPr id="13318" name="Picture 6" descr="Innovative radio advertising for App download via releaseMyAd | releaseMyAd Blog">
            <a:extLst>
              <a:ext uri="{FF2B5EF4-FFF2-40B4-BE49-F238E27FC236}">
                <a16:creationId xmlns:a16="http://schemas.microsoft.com/office/drawing/2014/main" id="{F30DC52C-75EA-D447-BB4A-50929C4C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71" y="4699492"/>
            <a:ext cx="2359396" cy="23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F6255-2D19-5F4C-AEC0-2E92855CF5E6}"/>
              </a:ext>
            </a:extLst>
          </p:cNvPr>
          <p:cNvCxnSpPr>
            <a:cxnSpLocks/>
          </p:cNvCxnSpPr>
          <p:nvPr/>
        </p:nvCxnSpPr>
        <p:spPr>
          <a:xfrm flipV="1">
            <a:off x="3819248" y="4202192"/>
            <a:ext cx="1528664" cy="11618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8AA73A-7F2F-FD43-8791-880EDDA03C7D}"/>
              </a:ext>
            </a:extLst>
          </p:cNvPr>
          <p:cNvCxnSpPr>
            <a:cxnSpLocks/>
          </p:cNvCxnSpPr>
          <p:nvPr/>
        </p:nvCxnSpPr>
        <p:spPr>
          <a:xfrm flipV="1">
            <a:off x="773814" y="3748130"/>
            <a:ext cx="867790" cy="8823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8F02DB-DF3B-AA48-9A43-8B00F586F14C}"/>
              </a:ext>
            </a:extLst>
          </p:cNvPr>
          <p:cNvCxnSpPr>
            <a:cxnSpLocks/>
          </p:cNvCxnSpPr>
          <p:nvPr/>
        </p:nvCxnSpPr>
        <p:spPr>
          <a:xfrm>
            <a:off x="926214" y="4782844"/>
            <a:ext cx="715390" cy="5812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FBD213-2060-4548-9868-8317EBB252AC}"/>
              </a:ext>
            </a:extLst>
          </p:cNvPr>
          <p:cNvSpPr/>
          <p:nvPr/>
        </p:nvSpPr>
        <p:spPr>
          <a:xfrm>
            <a:off x="852755" y="7719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BE58B7A-AED6-FC45-AC95-7DF95F14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24" y="2613696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nformation icon | simonwilson2013">
            <a:extLst>
              <a:ext uri="{FF2B5EF4-FFF2-40B4-BE49-F238E27FC236}">
                <a16:creationId xmlns:a16="http://schemas.microsoft.com/office/drawing/2014/main" id="{C776E427-6DCD-834B-9AE8-CC04E46B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36" y="1919955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5DAFD-F6D0-D943-8389-DC04972B1CD8}"/>
              </a:ext>
            </a:extLst>
          </p:cNvPr>
          <p:cNvCxnSpPr/>
          <p:nvPr/>
        </p:nvCxnSpPr>
        <p:spPr>
          <a:xfrm>
            <a:off x="3203607" y="3016218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5860FBD-785B-324C-AF96-51AC35F018C7}"/>
              </a:ext>
            </a:extLst>
          </p:cNvPr>
          <p:cNvSpPr/>
          <p:nvPr/>
        </p:nvSpPr>
        <p:spPr>
          <a:xfrm>
            <a:off x="3799694" y="2581704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data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3F66AD-B026-D446-8F52-8990150CF50D}"/>
              </a:ext>
            </a:extLst>
          </p:cNvPr>
          <p:cNvCxnSpPr>
            <a:cxnSpLocks/>
          </p:cNvCxnSpPr>
          <p:nvPr/>
        </p:nvCxnSpPr>
        <p:spPr>
          <a:xfrm flipH="1">
            <a:off x="3227189" y="3794783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E9DB223-C7B6-CA43-8675-C7535EB60640}"/>
              </a:ext>
            </a:extLst>
          </p:cNvPr>
          <p:cNvSpPr/>
          <p:nvPr/>
        </p:nvSpPr>
        <p:spPr>
          <a:xfrm>
            <a:off x="3972256" y="4151707"/>
            <a:ext cx="2358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 it yourself…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C91DACB5-2D46-DC4B-A0CD-F1C26AE5091F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06EB88-0051-DD42-B0C7-076ECE74251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06592" y="3207336"/>
            <a:ext cx="1110430" cy="1059300"/>
          </a:xfrm>
          <a:prstGeom prst="rect">
            <a:avLst/>
          </a:prstGeom>
        </p:spPr>
      </p:pic>
      <p:pic>
        <p:nvPicPr>
          <p:cNvPr id="30" name="Picture 2" descr="iPad Day Icon - iPad Icons - SoftIcons.com">
            <a:extLst>
              <a:ext uri="{FF2B5EF4-FFF2-40B4-BE49-F238E27FC236}">
                <a16:creationId xmlns:a16="http://schemas.microsoft.com/office/drawing/2014/main" id="{235B95FE-99EE-2E4B-AC6E-7DE6122E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8" y="3390129"/>
            <a:ext cx="2363079" cy="23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9353BCE1-C8C3-9742-9D4A-8E976182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894" y="4452560"/>
            <a:ext cx="1418883" cy="141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14D8E72-ED51-7449-81CC-0FA28991B90C}"/>
              </a:ext>
            </a:extLst>
          </p:cNvPr>
          <p:cNvSpPr/>
          <p:nvPr/>
        </p:nvSpPr>
        <p:spPr>
          <a:xfrm>
            <a:off x="9599035" y="3905683"/>
            <a:ext cx="29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46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4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6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74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6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71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92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13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70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5687A8-2CE1-BF44-A660-D1B8AF62D1D1}"/>
              </a:ext>
            </a:extLst>
          </p:cNvPr>
          <p:cNvSpPr/>
          <p:nvPr/>
        </p:nvSpPr>
        <p:spPr>
          <a:xfrm>
            <a:off x="693505" y="32064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B3C8A-137F-5145-B746-5D82FC107EF7}"/>
              </a:ext>
            </a:extLst>
          </p:cNvPr>
          <p:cNvSpPr txBox="1"/>
          <p:nvPr/>
        </p:nvSpPr>
        <p:spPr>
          <a:xfrm>
            <a:off x="5189923" y="1505675"/>
            <a:ext cx="102932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RPC</a:t>
            </a:r>
          </a:p>
          <a:p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</a:t>
            </a:r>
          </a:p>
          <a:p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40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GraphQL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61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6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45FC9BF-5FFA-324E-A1FE-503DEB7714FF}"/>
              </a:ext>
            </a:extLst>
          </p:cNvPr>
          <p:cNvSpPr txBox="1"/>
          <p:nvPr/>
        </p:nvSpPr>
        <p:spPr>
          <a:xfrm>
            <a:off x="617921" y="1905699"/>
            <a:ext cx="10293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Coupling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Chattiness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Client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Cognitive Complexity</a:t>
            </a: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Discoverability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Versioning</a:t>
            </a:r>
            <a:endParaRPr lang="en-US" sz="32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 Values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5687A8-2CE1-BF44-A660-D1B8AF62D1D1}"/>
              </a:ext>
            </a:extLst>
          </p:cNvPr>
          <p:cNvSpPr/>
          <p:nvPr/>
        </p:nvSpPr>
        <p:spPr>
          <a:xfrm>
            <a:off x="693505" y="32064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B3C8A-137F-5145-B746-5D82FC107EF7}"/>
              </a:ext>
            </a:extLst>
          </p:cNvPr>
          <p:cNvSpPr txBox="1"/>
          <p:nvPr/>
        </p:nvSpPr>
        <p:spPr>
          <a:xfrm>
            <a:off x="5189923" y="1505675"/>
            <a:ext cx="102932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RPC</a:t>
            </a:r>
          </a:p>
          <a:p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</a:t>
            </a:r>
          </a:p>
          <a:p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4000" strike="sngStrike" dirty="0" err="1">
                <a:solidFill>
                  <a:schemeClr val="tx2">
                    <a:lumMod val="5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GraphQL</a:t>
            </a:r>
            <a:endParaRPr lang="en-US" sz="3200" strike="sngStrike" dirty="0">
              <a:solidFill>
                <a:schemeClr val="tx2">
                  <a:lumMod val="50000"/>
                </a:schemeClr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46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37CD43-4A9F-434C-8130-1754AB58FDC1}"/>
              </a:ext>
            </a:extLst>
          </p:cNvPr>
          <p:cNvSpPr/>
          <p:nvPr/>
        </p:nvSpPr>
        <p:spPr>
          <a:xfrm>
            <a:off x="4163372" y="2001430"/>
            <a:ext cx="401744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RPC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557256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heyYouDoSomething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65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heyYouDoSomething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B0C28-3950-AD49-8C5C-E94957471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8A207-3B1D-2E40-8021-AD2F94ED9249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“Call a function in a remote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Function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60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heyYouDoSomething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B0C28-3950-AD49-8C5C-E94957471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8A207-3B1D-2E40-8021-AD2F94ED9249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“Call a function in a remote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Function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72C893-A27F-794A-A7AD-C57B571DAEB1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9A698-D36A-3342-BD59-3D9223E1DF4A}"/>
              </a:ext>
            </a:extLst>
          </p:cNvPr>
          <p:cNvSpPr txBox="1"/>
          <p:nvPr/>
        </p:nvSpPr>
        <p:spPr>
          <a:xfrm>
            <a:off x="1150761" y="1448310"/>
            <a:ext cx="10293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Examples (chat app):</a:t>
            </a:r>
          </a:p>
          <a:p>
            <a:endParaRPr lang="en-US" sz="2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listConversations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();</a:t>
            </a: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listMessages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(int </a:t>
            </a:r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conversationId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);</a:t>
            </a: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sendMessage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(int </a:t>
            </a:r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conversationId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string body);</a:t>
            </a:r>
          </a:p>
        </p:txBody>
      </p:sp>
    </p:spTree>
    <p:extLst>
      <p:ext uri="{BB962C8B-B14F-4D97-AF65-F5344CB8AC3E}">
        <p14:creationId xmlns:p14="http://schemas.microsoft.com/office/powerpoint/2010/main" val="254268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listRecentConversations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29698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A47678DB-4762-554E-9AA6-2EC6682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B7DBB2FD-ADD8-0C44-B28D-1546A62F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11" y="1904484"/>
            <a:ext cx="1655709" cy="14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854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heyYouDoSomething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B0C28-3950-AD49-8C5C-E94957471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A8A207-3B1D-2E40-8021-AD2F94ED9249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“Call a function in a remote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server”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Function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72C893-A27F-794A-A7AD-C57B571DAEB1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9A698-D36A-3342-BD59-3D9223E1DF4A}"/>
              </a:ext>
            </a:extLst>
          </p:cNvPr>
          <p:cNvSpPr txBox="1"/>
          <p:nvPr/>
        </p:nvSpPr>
        <p:spPr>
          <a:xfrm>
            <a:off x="1150761" y="1448310"/>
            <a:ext cx="10293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Examples (chat app):</a:t>
            </a:r>
          </a:p>
          <a:p>
            <a:endParaRPr lang="en-US" sz="2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listConversations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();</a:t>
            </a: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listMessages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(int </a:t>
            </a:r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conversationId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);</a:t>
            </a:r>
          </a:p>
          <a:p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sendMessage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(int </a:t>
            </a:r>
            <a:r>
              <a:rPr lang="en-US" sz="2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conversationId</a:t>
            </a:r>
            <a:r>
              <a:rPr lang="en-US" sz="2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, string body);</a:t>
            </a:r>
          </a:p>
          <a:p>
            <a:r>
              <a:rPr lang="en-US" sz="2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listRecentConversations</a:t>
            </a:r>
            <a:r>
              <a:rPr lang="en-US" sz="2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78818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listRecentConversations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29698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A47678DB-4762-554E-9AA6-2EC6682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B7DBB2FD-ADD8-0C44-B28D-1546A62F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11" y="1904484"/>
            <a:ext cx="1655709" cy="14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A09B1-B1EB-E840-9D2D-45FF8F303130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PROs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Simple and easy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Lightweight payloads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195906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listRecentConversations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29698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A47678DB-4762-554E-9AA6-2EC6682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B7DBB2FD-ADD8-0C44-B28D-1546A62F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11" y="1904484"/>
            <a:ext cx="1655709" cy="14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A09B1-B1EB-E840-9D2D-45FF8F303130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Tight coupling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 discoverability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Function explosion</a:t>
            </a:r>
          </a:p>
        </p:txBody>
      </p:sp>
    </p:spTree>
    <p:extLst>
      <p:ext uri="{BB962C8B-B14F-4D97-AF65-F5344CB8AC3E}">
        <p14:creationId xmlns:p14="http://schemas.microsoft.com/office/powerpoint/2010/main" val="3410280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4930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emote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rocedural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all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con-process | crowdfondue.com">
            <a:extLst>
              <a:ext uri="{FF2B5EF4-FFF2-40B4-BE49-F238E27FC236}">
                <a16:creationId xmlns:a16="http://schemas.microsoft.com/office/drawing/2014/main" id="{9CA2DC7B-AEA5-D449-B372-11746BC7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499" y="3314987"/>
            <a:ext cx="2481398" cy="18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3631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listRecentConversations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8DA9A-AB9E-8140-BB0C-3317F2F57BD0}"/>
              </a:ext>
            </a:extLst>
          </p:cNvPr>
          <p:cNvSpPr/>
          <p:nvPr/>
        </p:nvSpPr>
        <p:spPr>
          <a:xfrm>
            <a:off x="8908786" y="276796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doSomething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endParaRPr lang="en-US" dirty="0"/>
          </a:p>
        </p:txBody>
      </p:sp>
      <p:pic>
        <p:nvPicPr>
          <p:cNvPr id="29698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A47678DB-4762-554E-9AA6-2EC6682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B7DBB2FD-ADD8-0C44-B28D-1546A62F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11" y="1904484"/>
            <a:ext cx="1655709" cy="14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A09B1-B1EB-E840-9D2D-45FF8F303130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State of the art: 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6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gRPC</a:t>
            </a:r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Thirft</a:t>
            </a:r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Twirp</a:t>
            </a:r>
          </a:p>
          <a:p>
            <a:endParaRPr lang="en-US" sz="3600" dirty="0">
              <a:solidFill>
                <a:schemeClr val="tx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 Cases: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Command oriented API (</a:t>
            </a:r>
            <a:r>
              <a:rPr lang="en-US" sz="3600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ie</a:t>
            </a:r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 slack)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Microservices (lightweight calls)</a:t>
            </a:r>
          </a:p>
        </p:txBody>
      </p:sp>
    </p:spTree>
    <p:extLst>
      <p:ext uri="{BB962C8B-B14F-4D97-AF65-F5344CB8AC3E}">
        <p14:creationId xmlns:p14="http://schemas.microsoft.com/office/powerpoint/2010/main" val="58773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6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37CD43-4A9F-434C-8130-1754AB58FDC1}"/>
              </a:ext>
            </a:extLst>
          </p:cNvPr>
          <p:cNvSpPr/>
          <p:nvPr/>
        </p:nvSpPr>
        <p:spPr>
          <a:xfrm>
            <a:off x="3448480" y="1980882"/>
            <a:ext cx="529503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350159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37CD43-4A9F-434C-8130-1754AB58FDC1}"/>
              </a:ext>
            </a:extLst>
          </p:cNvPr>
          <p:cNvSpPr/>
          <p:nvPr/>
        </p:nvSpPr>
        <p:spPr>
          <a:xfrm>
            <a:off x="449262" y="1951672"/>
            <a:ext cx="11293476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</a:t>
            </a:r>
          </a:p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(not a standard, just an architectural style)</a:t>
            </a:r>
            <a:endParaRPr 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88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/stuff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{stuff}</a:t>
            </a:r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B847EEB8-A5ED-CB41-9959-E3D67D973C3E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BCDA-B2A7-4C44-9170-B56013AAFE1E}"/>
              </a:ext>
            </a:extLst>
          </p:cNvPr>
          <p:cNvSpPr/>
          <p:nvPr/>
        </p:nvSpPr>
        <p:spPr>
          <a:xfrm>
            <a:off x="9403192" y="399787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43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809523" y="275833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/stuff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{stuff}</a:t>
            </a:r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B847EEB8-A5ED-CB41-9959-E3D67D973C3E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BCDA-B2A7-4C44-9170-B56013AAFE1E}"/>
              </a:ext>
            </a:extLst>
          </p:cNvPr>
          <p:cNvSpPr/>
          <p:nvPr/>
        </p:nvSpPr>
        <p:spPr>
          <a:xfrm>
            <a:off x="9403192" y="399787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B860C9-B3FF-7B45-B18D-78A4F90058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0480FC-8E5E-0A46-AE59-D492A444FE54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“Here are some resources and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what you can do with them.”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Resource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90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2B695-3A9A-E647-A33E-ADC603D3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466832"/>
            <a:ext cx="7908342" cy="439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3E249-6CBF-804E-8F6A-9964BFDD9035}"/>
              </a:ext>
            </a:extLst>
          </p:cNvPr>
          <p:cNvSpPr txBox="1"/>
          <p:nvPr/>
        </p:nvSpPr>
        <p:spPr>
          <a:xfrm>
            <a:off x="7823438" y="5954681"/>
            <a:ext cx="401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https://youtu.be/vgm_uGmspMI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746A2-3832-924F-98E5-F9A641E00518}"/>
              </a:ext>
            </a:extLst>
          </p:cNvPr>
          <p:cNvSpPr txBox="1"/>
          <p:nvPr/>
        </p:nvSpPr>
        <p:spPr>
          <a:xfrm>
            <a:off x="5691882" y="6400957"/>
            <a:ext cx="625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no nonsense </a:t>
            </a:r>
            <a:r>
              <a:rPr lang="en-US" dirty="0" err="1"/>
              <a:t>GraphQL</a:t>
            </a:r>
            <a:r>
              <a:rPr lang="en-US" dirty="0"/>
              <a:t> and REST comparison by Phil Sturgeon”</a:t>
            </a:r>
          </a:p>
        </p:txBody>
      </p:sp>
    </p:spTree>
    <p:extLst>
      <p:ext uri="{BB962C8B-B14F-4D97-AF65-F5344CB8AC3E}">
        <p14:creationId xmlns:p14="http://schemas.microsoft.com/office/powerpoint/2010/main" val="121446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2B695-3A9A-E647-A33E-ADC603D3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466832"/>
            <a:ext cx="7908342" cy="439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3E249-6CBF-804E-8F6A-9964BFDD9035}"/>
              </a:ext>
            </a:extLst>
          </p:cNvPr>
          <p:cNvSpPr txBox="1"/>
          <p:nvPr/>
        </p:nvSpPr>
        <p:spPr>
          <a:xfrm>
            <a:off x="7823438" y="5954681"/>
            <a:ext cx="401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https://youtu.be/vgm_uGmspMI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746A2-3832-924F-98E5-F9A641E00518}"/>
              </a:ext>
            </a:extLst>
          </p:cNvPr>
          <p:cNvSpPr txBox="1"/>
          <p:nvPr/>
        </p:nvSpPr>
        <p:spPr>
          <a:xfrm>
            <a:off x="5691882" y="6400957"/>
            <a:ext cx="625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no nonsense </a:t>
            </a:r>
            <a:r>
              <a:rPr lang="en-US" dirty="0" err="1"/>
              <a:t>GraphQL</a:t>
            </a:r>
            <a:r>
              <a:rPr lang="en-US" dirty="0"/>
              <a:t> and REST comparison by Phil Sturgeon”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AAD2DD0-8DDE-9541-9FC0-C6BC5383EFE5}"/>
              </a:ext>
            </a:extLst>
          </p:cNvPr>
          <p:cNvSpPr/>
          <p:nvPr/>
        </p:nvSpPr>
        <p:spPr>
          <a:xfrm>
            <a:off x="2208944" y="4911047"/>
            <a:ext cx="9370474" cy="1869897"/>
          </a:xfrm>
          <a:custGeom>
            <a:avLst/>
            <a:gdLst>
              <a:gd name="connsiteX0" fmla="*/ 2825393 w 9370474"/>
              <a:gd name="connsiteY0" fmla="*/ 0 h 1869897"/>
              <a:gd name="connsiteX1" fmla="*/ 2702103 w 9370474"/>
              <a:gd name="connsiteY1" fmla="*/ 10274 h 1869897"/>
              <a:gd name="connsiteX2" fmla="*/ 2599362 w 9370474"/>
              <a:gd name="connsiteY2" fmla="*/ 20549 h 1869897"/>
              <a:gd name="connsiteX3" fmla="*/ 729465 w 9370474"/>
              <a:gd name="connsiteY3" fmla="*/ 30823 h 1869897"/>
              <a:gd name="connsiteX4" fmla="*/ 595901 w 9370474"/>
              <a:gd name="connsiteY4" fmla="*/ 51371 h 1869897"/>
              <a:gd name="connsiteX5" fmla="*/ 472611 w 9370474"/>
              <a:gd name="connsiteY5" fmla="*/ 61645 h 1869897"/>
              <a:gd name="connsiteX6" fmla="*/ 339047 w 9370474"/>
              <a:gd name="connsiteY6" fmla="*/ 82193 h 1869897"/>
              <a:gd name="connsiteX7" fmla="*/ 256854 w 9370474"/>
              <a:gd name="connsiteY7" fmla="*/ 102742 h 1869897"/>
              <a:gd name="connsiteX8" fmla="*/ 195209 w 9370474"/>
              <a:gd name="connsiteY8" fmla="*/ 113016 h 1869897"/>
              <a:gd name="connsiteX9" fmla="*/ 133564 w 9370474"/>
              <a:gd name="connsiteY9" fmla="*/ 133564 h 1869897"/>
              <a:gd name="connsiteX10" fmla="*/ 41096 w 9370474"/>
              <a:gd name="connsiteY10" fmla="*/ 215757 h 1869897"/>
              <a:gd name="connsiteX11" fmla="*/ 30822 w 9370474"/>
              <a:gd name="connsiteY11" fmla="*/ 256854 h 1869897"/>
              <a:gd name="connsiteX12" fmla="*/ 0 w 9370474"/>
              <a:gd name="connsiteY12" fmla="*/ 349322 h 1869897"/>
              <a:gd name="connsiteX13" fmla="*/ 10274 w 9370474"/>
              <a:gd name="connsiteY13" fmla="*/ 441789 h 1869897"/>
              <a:gd name="connsiteX14" fmla="*/ 51371 w 9370474"/>
              <a:gd name="connsiteY14" fmla="*/ 503434 h 1869897"/>
              <a:gd name="connsiteX15" fmla="*/ 92467 w 9370474"/>
              <a:gd name="connsiteY15" fmla="*/ 575353 h 1869897"/>
              <a:gd name="connsiteX16" fmla="*/ 164386 w 9370474"/>
              <a:gd name="connsiteY16" fmla="*/ 626724 h 1869897"/>
              <a:gd name="connsiteX17" fmla="*/ 195209 w 9370474"/>
              <a:gd name="connsiteY17" fmla="*/ 667820 h 1869897"/>
              <a:gd name="connsiteX18" fmla="*/ 287676 w 9370474"/>
              <a:gd name="connsiteY18" fmla="*/ 729465 h 1869897"/>
              <a:gd name="connsiteX19" fmla="*/ 308225 w 9370474"/>
              <a:gd name="connsiteY19" fmla="*/ 760288 h 1869897"/>
              <a:gd name="connsiteX20" fmla="*/ 544530 w 9370474"/>
              <a:gd name="connsiteY20" fmla="*/ 904126 h 1869897"/>
              <a:gd name="connsiteX21" fmla="*/ 708917 w 9370474"/>
              <a:gd name="connsiteY21" fmla="*/ 996593 h 1869897"/>
              <a:gd name="connsiteX22" fmla="*/ 811658 w 9370474"/>
              <a:gd name="connsiteY22" fmla="*/ 1037690 h 1869897"/>
              <a:gd name="connsiteX23" fmla="*/ 852755 w 9370474"/>
              <a:gd name="connsiteY23" fmla="*/ 1058238 h 1869897"/>
              <a:gd name="connsiteX24" fmla="*/ 955496 w 9370474"/>
              <a:gd name="connsiteY24" fmla="*/ 1099335 h 1869897"/>
              <a:gd name="connsiteX25" fmla="*/ 1017141 w 9370474"/>
              <a:gd name="connsiteY25" fmla="*/ 1130157 h 1869897"/>
              <a:gd name="connsiteX26" fmla="*/ 1089060 w 9370474"/>
              <a:gd name="connsiteY26" fmla="*/ 1181528 h 1869897"/>
              <a:gd name="connsiteX27" fmla="*/ 1160980 w 9370474"/>
              <a:gd name="connsiteY27" fmla="*/ 1253447 h 1869897"/>
              <a:gd name="connsiteX28" fmla="*/ 1294544 w 9370474"/>
              <a:gd name="connsiteY28" fmla="*/ 1335641 h 1869897"/>
              <a:gd name="connsiteX29" fmla="*/ 1366463 w 9370474"/>
              <a:gd name="connsiteY29" fmla="*/ 1387011 h 1869897"/>
              <a:gd name="connsiteX30" fmla="*/ 1530849 w 9370474"/>
              <a:gd name="connsiteY30" fmla="*/ 1469205 h 1869897"/>
              <a:gd name="connsiteX31" fmla="*/ 1643865 w 9370474"/>
              <a:gd name="connsiteY31" fmla="*/ 1530850 h 1869897"/>
              <a:gd name="connsiteX32" fmla="*/ 1705510 w 9370474"/>
              <a:gd name="connsiteY32" fmla="*/ 1551398 h 1869897"/>
              <a:gd name="connsiteX33" fmla="*/ 1787703 w 9370474"/>
              <a:gd name="connsiteY33" fmla="*/ 1592495 h 1869897"/>
              <a:gd name="connsiteX34" fmla="*/ 1982912 w 9370474"/>
              <a:gd name="connsiteY34" fmla="*/ 1664414 h 1869897"/>
              <a:gd name="connsiteX35" fmla="*/ 2208944 w 9370474"/>
              <a:gd name="connsiteY35" fmla="*/ 1715784 h 1869897"/>
              <a:gd name="connsiteX36" fmla="*/ 2352782 w 9370474"/>
              <a:gd name="connsiteY36" fmla="*/ 1736333 h 1869897"/>
              <a:gd name="connsiteX37" fmla="*/ 2609636 w 9370474"/>
              <a:gd name="connsiteY37" fmla="*/ 1787704 h 1869897"/>
              <a:gd name="connsiteX38" fmla="*/ 2774022 w 9370474"/>
              <a:gd name="connsiteY38" fmla="*/ 1797978 h 1869897"/>
              <a:gd name="connsiteX39" fmla="*/ 2958957 w 9370474"/>
              <a:gd name="connsiteY39" fmla="*/ 1818526 h 1869897"/>
              <a:gd name="connsiteX40" fmla="*/ 3143892 w 9370474"/>
              <a:gd name="connsiteY40" fmla="*/ 1828800 h 1869897"/>
              <a:gd name="connsiteX41" fmla="*/ 3534310 w 9370474"/>
              <a:gd name="connsiteY41" fmla="*/ 1869897 h 1869897"/>
              <a:gd name="connsiteX42" fmla="*/ 4931595 w 9370474"/>
              <a:gd name="connsiteY42" fmla="*/ 1849349 h 1869897"/>
              <a:gd name="connsiteX43" fmla="*/ 5198723 w 9370474"/>
              <a:gd name="connsiteY43" fmla="*/ 1808252 h 1869897"/>
              <a:gd name="connsiteX44" fmla="*/ 5465852 w 9370474"/>
              <a:gd name="connsiteY44" fmla="*/ 1797978 h 1869897"/>
              <a:gd name="connsiteX45" fmla="*/ 6061753 w 9370474"/>
              <a:gd name="connsiteY45" fmla="*/ 1705510 h 1869897"/>
              <a:gd name="connsiteX46" fmla="*/ 6349429 w 9370474"/>
              <a:gd name="connsiteY46" fmla="*/ 1674688 h 1869897"/>
              <a:gd name="connsiteX47" fmla="*/ 7448764 w 9370474"/>
              <a:gd name="connsiteY47" fmla="*/ 1541124 h 1869897"/>
              <a:gd name="connsiteX48" fmla="*/ 9298112 w 9370474"/>
              <a:gd name="connsiteY48" fmla="*/ 1520575 h 1869897"/>
              <a:gd name="connsiteX49" fmla="*/ 9349483 w 9370474"/>
              <a:gd name="connsiteY49" fmla="*/ 1510301 h 1869897"/>
              <a:gd name="connsiteX50" fmla="*/ 9349483 w 9370474"/>
              <a:gd name="connsiteY50" fmla="*/ 1366463 h 1869897"/>
              <a:gd name="connsiteX51" fmla="*/ 9236467 w 9370474"/>
              <a:gd name="connsiteY51" fmla="*/ 1202077 h 1869897"/>
              <a:gd name="connsiteX52" fmla="*/ 9215919 w 9370474"/>
              <a:gd name="connsiteY52" fmla="*/ 1160980 h 1869897"/>
              <a:gd name="connsiteX53" fmla="*/ 9174822 w 9370474"/>
              <a:gd name="connsiteY53" fmla="*/ 1130157 h 1869897"/>
              <a:gd name="connsiteX54" fmla="*/ 9123452 w 9370474"/>
              <a:gd name="connsiteY54" fmla="*/ 1078787 h 1869897"/>
              <a:gd name="connsiteX55" fmla="*/ 9082355 w 9370474"/>
              <a:gd name="connsiteY55" fmla="*/ 1047964 h 1869897"/>
              <a:gd name="connsiteX56" fmla="*/ 9041258 w 9370474"/>
              <a:gd name="connsiteY56" fmla="*/ 996593 h 1869897"/>
              <a:gd name="connsiteX57" fmla="*/ 8979613 w 9370474"/>
              <a:gd name="connsiteY57" fmla="*/ 945223 h 1869897"/>
              <a:gd name="connsiteX58" fmla="*/ 8917968 w 9370474"/>
              <a:gd name="connsiteY58" fmla="*/ 883578 h 1869897"/>
              <a:gd name="connsiteX59" fmla="*/ 8866598 w 9370474"/>
              <a:gd name="connsiteY59" fmla="*/ 852755 h 1869897"/>
              <a:gd name="connsiteX60" fmla="*/ 8815227 w 9370474"/>
              <a:gd name="connsiteY60" fmla="*/ 791110 h 1869897"/>
              <a:gd name="connsiteX61" fmla="*/ 8784404 w 9370474"/>
              <a:gd name="connsiteY61" fmla="*/ 760288 h 1869897"/>
              <a:gd name="connsiteX62" fmla="*/ 8671389 w 9370474"/>
              <a:gd name="connsiteY62" fmla="*/ 678095 h 1869897"/>
              <a:gd name="connsiteX63" fmla="*/ 8578921 w 9370474"/>
              <a:gd name="connsiteY63" fmla="*/ 626724 h 1869897"/>
              <a:gd name="connsiteX64" fmla="*/ 8455631 w 9370474"/>
              <a:gd name="connsiteY64" fmla="*/ 534256 h 1869897"/>
              <a:gd name="connsiteX65" fmla="*/ 8311793 w 9370474"/>
              <a:gd name="connsiteY65" fmla="*/ 472611 h 1869897"/>
              <a:gd name="connsiteX66" fmla="*/ 8209052 w 9370474"/>
              <a:gd name="connsiteY66" fmla="*/ 410966 h 1869897"/>
              <a:gd name="connsiteX67" fmla="*/ 8085762 w 9370474"/>
              <a:gd name="connsiteY67" fmla="*/ 359596 h 1869897"/>
              <a:gd name="connsiteX68" fmla="*/ 8034391 w 9370474"/>
              <a:gd name="connsiteY68" fmla="*/ 328773 h 1869897"/>
              <a:gd name="connsiteX69" fmla="*/ 7993294 w 9370474"/>
              <a:gd name="connsiteY69" fmla="*/ 297951 h 1869897"/>
              <a:gd name="connsiteX70" fmla="*/ 7952198 w 9370474"/>
              <a:gd name="connsiteY70" fmla="*/ 277402 h 1869897"/>
              <a:gd name="connsiteX71" fmla="*/ 7900827 w 9370474"/>
              <a:gd name="connsiteY71" fmla="*/ 236306 h 1869897"/>
              <a:gd name="connsiteX72" fmla="*/ 7870004 w 9370474"/>
              <a:gd name="connsiteY72" fmla="*/ 226032 h 1869897"/>
              <a:gd name="connsiteX73" fmla="*/ 7417941 w 9370474"/>
              <a:gd name="connsiteY73" fmla="*/ 195209 h 1869897"/>
              <a:gd name="connsiteX74" fmla="*/ 6883685 w 9370474"/>
              <a:gd name="connsiteY74" fmla="*/ 164387 h 1869897"/>
              <a:gd name="connsiteX75" fmla="*/ 6698750 w 9370474"/>
              <a:gd name="connsiteY75" fmla="*/ 154113 h 1869897"/>
              <a:gd name="connsiteX76" fmla="*/ 6380252 w 9370474"/>
              <a:gd name="connsiteY76" fmla="*/ 133564 h 1869897"/>
              <a:gd name="connsiteX77" fmla="*/ 5887092 w 9370474"/>
              <a:gd name="connsiteY77" fmla="*/ 113016 h 1869897"/>
              <a:gd name="connsiteX78" fmla="*/ 5681609 w 9370474"/>
              <a:gd name="connsiteY78" fmla="*/ 92468 h 1869897"/>
              <a:gd name="connsiteX79" fmla="*/ 5363110 w 9370474"/>
              <a:gd name="connsiteY79" fmla="*/ 82193 h 1869897"/>
              <a:gd name="connsiteX80" fmla="*/ 4232953 w 9370474"/>
              <a:gd name="connsiteY80" fmla="*/ 71919 h 1869897"/>
              <a:gd name="connsiteX81" fmla="*/ 4048018 w 9370474"/>
              <a:gd name="connsiteY81" fmla="*/ 61645 h 1869897"/>
              <a:gd name="connsiteX82" fmla="*/ 3811712 w 9370474"/>
              <a:gd name="connsiteY82" fmla="*/ 41097 h 1869897"/>
              <a:gd name="connsiteX83" fmla="*/ 3102795 w 9370474"/>
              <a:gd name="connsiteY83" fmla="*/ 30823 h 1869897"/>
              <a:gd name="connsiteX84" fmla="*/ 2804845 w 9370474"/>
              <a:gd name="connsiteY84" fmla="*/ 10274 h 1869897"/>
              <a:gd name="connsiteX85" fmla="*/ 2640458 w 9370474"/>
              <a:gd name="connsiteY85" fmla="*/ 0 h 1869897"/>
              <a:gd name="connsiteX86" fmla="*/ 2619910 w 9370474"/>
              <a:gd name="connsiteY86" fmla="*/ 20549 h 1869897"/>
              <a:gd name="connsiteX87" fmla="*/ 2578813 w 9370474"/>
              <a:gd name="connsiteY87" fmla="*/ 30823 h 186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9370474" h="1869897">
                <a:moveTo>
                  <a:pt x="2825393" y="0"/>
                </a:moveTo>
                <a:lnTo>
                  <a:pt x="2702103" y="10274"/>
                </a:lnTo>
                <a:cubicBezTo>
                  <a:pt x="2667827" y="13390"/>
                  <a:pt x="2633778" y="20190"/>
                  <a:pt x="2599362" y="20549"/>
                </a:cubicBezTo>
                <a:lnTo>
                  <a:pt x="729465" y="30823"/>
                </a:lnTo>
                <a:cubicBezTo>
                  <a:pt x="684944" y="37672"/>
                  <a:pt x="640625" y="46004"/>
                  <a:pt x="595901" y="51371"/>
                </a:cubicBezTo>
                <a:cubicBezTo>
                  <a:pt x="554956" y="56284"/>
                  <a:pt x="513624" y="57328"/>
                  <a:pt x="472611" y="61645"/>
                </a:cubicBezTo>
                <a:cubicBezTo>
                  <a:pt x="455411" y="63456"/>
                  <a:pt x="359768" y="77753"/>
                  <a:pt x="339047" y="82193"/>
                </a:cubicBezTo>
                <a:cubicBezTo>
                  <a:pt x="311433" y="88110"/>
                  <a:pt x="284468" y="96825"/>
                  <a:pt x="256854" y="102742"/>
                </a:cubicBezTo>
                <a:cubicBezTo>
                  <a:pt x="236485" y="107107"/>
                  <a:pt x="215419" y="107964"/>
                  <a:pt x="195209" y="113016"/>
                </a:cubicBezTo>
                <a:cubicBezTo>
                  <a:pt x="174196" y="118269"/>
                  <a:pt x="133564" y="133564"/>
                  <a:pt x="133564" y="133564"/>
                </a:cubicBezTo>
                <a:cubicBezTo>
                  <a:pt x="95385" y="159017"/>
                  <a:pt x="71884" y="171774"/>
                  <a:pt x="41096" y="215757"/>
                </a:cubicBezTo>
                <a:cubicBezTo>
                  <a:pt x="32998" y="227325"/>
                  <a:pt x="34975" y="243358"/>
                  <a:pt x="30822" y="256854"/>
                </a:cubicBezTo>
                <a:cubicBezTo>
                  <a:pt x="21267" y="287907"/>
                  <a:pt x="0" y="349322"/>
                  <a:pt x="0" y="349322"/>
                </a:cubicBezTo>
                <a:cubicBezTo>
                  <a:pt x="3425" y="380144"/>
                  <a:pt x="467" y="412368"/>
                  <a:pt x="10274" y="441789"/>
                </a:cubicBezTo>
                <a:cubicBezTo>
                  <a:pt x="18084" y="465218"/>
                  <a:pt x="38428" y="482401"/>
                  <a:pt x="51371" y="503434"/>
                </a:cubicBezTo>
                <a:cubicBezTo>
                  <a:pt x="65842" y="526949"/>
                  <a:pt x="73810" y="554999"/>
                  <a:pt x="92467" y="575353"/>
                </a:cubicBezTo>
                <a:cubicBezTo>
                  <a:pt x="112374" y="597070"/>
                  <a:pt x="142488" y="607016"/>
                  <a:pt x="164386" y="626724"/>
                </a:cubicBezTo>
                <a:cubicBezTo>
                  <a:pt x="177114" y="638179"/>
                  <a:pt x="182054" y="656858"/>
                  <a:pt x="195209" y="667820"/>
                </a:cubicBezTo>
                <a:cubicBezTo>
                  <a:pt x="223667" y="691535"/>
                  <a:pt x="256854" y="708917"/>
                  <a:pt x="287676" y="729465"/>
                </a:cubicBezTo>
                <a:cubicBezTo>
                  <a:pt x="294526" y="739739"/>
                  <a:pt x="298583" y="752574"/>
                  <a:pt x="308225" y="760288"/>
                </a:cubicBezTo>
                <a:cubicBezTo>
                  <a:pt x="444929" y="869651"/>
                  <a:pt x="413397" y="832002"/>
                  <a:pt x="544530" y="904126"/>
                </a:cubicBezTo>
                <a:cubicBezTo>
                  <a:pt x="627361" y="949683"/>
                  <a:pt x="634334" y="963963"/>
                  <a:pt x="708917" y="996593"/>
                </a:cubicBezTo>
                <a:cubicBezTo>
                  <a:pt x="742710" y="1011377"/>
                  <a:pt x="777755" y="1023160"/>
                  <a:pt x="811658" y="1037690"/>
                </a:cubicBezTo>
                <a:cubicBezTo>
                  <a:pt x="825736" y="1043723"/>
                  <a:pt x="838677" y="1052205"/>
                  <a:pt x="852755" y="1058238"/>
                </a:cubicBezTo>
                <a:cubicBezTo>
                  <a:pt x="886658" y="1072768"/>
                  <a:pt x="922006" y="1083878"/>
                  <a:pt x="955496" y="1099335"/>
                </a:cubicBezTo>
                <a:cubicBezTo>
                  <a:pt x="1059057" y="1147133"/>
                  <a:pt x="918713" y="1097348"/>
                  <a:pt x="1017141" y="1130157"/>
                </a:cubicBezTo>
                <a:cubicBezTo>
                  <a:pt x="1041114" y="1147281"/>
                  <a:pt x="1066692" y="1162355"/>
                  <a:pt x="1089060" y="1181528"/>
                </a:cubicBezTo>
                <a:cubicBezTo>
                  <a:pt x="1114801" y="1203592"/>
                  <a:pt x="1130656" y="1238284"/>
                  <a:pt x="1160980" y="1253447"/>
                </a:cubicBezTo>
                <a:cubicBezTo>
                  <a:pt x="1230376" y="1288147"/>
                  <a:pt x="1201023" y="1271346"/>
                  <a:pt x="1294544" y="1335641"/>
                </a:cubicBezTo>
                <a:cubicBezTo>
                  <a:pt x="1318821" y="1352331"/>
                  <a:pt x="1340113" y="1373836"/>
                  <a:pt x="1366463" y="1387011"/>
                </a:cubicBezTo>
                <a:lnTo>
                  <a:pt x="1530849" y="1469205"/>
                </a:lnTo>
                <a:cubicBezTo>
                  <a:pt x="1568944" y="1488958"/>
                  <a:pt x="1603155" y="1517280"/>
                  <a:pt x="1643865" y="1530850"/>
                </a:cubicBezTo>
                <a:cubicBezTo>
                  <a:pt x="1664413" y="1537699"/>
                  <a:pt x="1685602" y="1542866"/>
                  <a:pt x="1705510" y="1551398"/>
                </a:cubicBezTo>
                <a:cubicBezTo>
                  <a:pt x="1733665" y="1563464"/>
                  <a:pt x="1759711" y="1580054"/>
                  <a:pt x="1787703" y="1592495"/>
                </a:cubicBezTo>
                <a:cubicBezTo>
                  <a:pt x="1843555" y="1617318"/>
                  <a:pt x="1923325" y="1646888"/>
                  <a:pt x="1982912" y="1664414"/>
                </a:cubicBezTo>
                <a:cubicBezTo>
                  <a:pt x="2032608" y="1679030"/>
                  <a:pt x="2176514" y="1709993"/>
                  <a:pt x="2208944" y="1715784"/>
                </a:cubicBezTo>
                <a:cubicBezTo>
                  <a:pt x="2256623" y="1724298"/>
                  <a:pt x="2305103" y="1727819"/>
                  <a:pt x="2352782" y="1736333"/>
                </a:cubicBezTo>
                <a:cubicBezTo>
                  <a:pt x="2413556" y="1747186"/>
                  <a:pt x="2542475" y="1780242"/>
                  <a:pt x="2609636" y="1787704"/>
                </a:cubicBezTo>
                <a:cubicBezTo>
                  <a:pt x="2664202" y="1793767"/>
                  <a:pt x="2719332" y="1793153"/>
                  <a:pt x="2774022" y="1797978"/>
                </a:cubicBezTo>
                <a:cubicBezTo>
                  <a:pt x="2835806" y="1803429"/>
                  <a:pt x="2897147" y="1813375"/>
                  <a:pt x="2958957" y="1818526"/>
                </a:cubicBezTo>
                <a:cubicBezTo>
                  <a:pt x="3020484" y="1823653"/>
                  <a:pt x="3082325" y="1824182"/>
                  <a:pt x="3143892" y="1828800"/>
                </a:cubicBezTo>
                <a:cubicBezTo>
                  <a:pt x="3335484" y="1843170"/>
                  <a:pt x="3360133" y="1848125"/>
                  <a:pt x="3534310" y="1869897"/>
                </a:cubicBezTo>
                <a:cubicBezTo>
                  <a:pt x="4000072" y="1863048"/>
                  <a:pt x="4466102" y="1866589"/>
                  <a:pt x="4931595" y="1849349"/>
                </a:cubicBezTo>
                <a:cubicBezTo>
                  <a:pt x="5021624" y="1846015"/>
                  <a:pt x="5109046" y="1816875"/>
                  <a:pt x="5198723" y="1808252"/>
                </a:cubicBezTo>
                <a:cubicBezTo>
                  <a:pt x="5287423" y="1799723"/>
                  <a:pt x="5376809" y="1801403"/>
                  <a:pt x="5465852" y="1797978"/>
                </a:cubicBezTo>
                <a:cubicBezTo>
                  <a:pt x="5664486" y="1767155"/>
                  <a:pt x="5861886" y="1726924"/>
                  <a:pt x="6061753" y="1705510"/>
                </a:cubicBezTo>
                <a:cubicBezTo>
                  <a:pt x="6157645" y="1695236"/>
                  <a:pt x="6253935" y="1688170"/>
                  <a:pt x="6349429" y="1674688"/>
                </a:cubicBezTo>
                <a:cubicBezTo>
                  <a:pt x="6916677" y="1594606"/>
                  <a:pt x="6901525" y="1563925"/>
                  <a:pt x="7448764" y="1541124"/>
                </a:cubicBezTo>
                <a:cubicBezTo>
                  <a:pt x="8229148" y="1508609"/>
                  <a:pt x="7613081" y="1531377"/>
                  <a:pt x="9298112" y="1520575"/>
                </a:cubicBezTo>
                <a:cubicBezTo>
                  <a:pt x="9315236" y="1517150"/>
                  <a:pt x="9335273" y="1520451"/>
                  <a:pt x="9349483" y="1510301"/>
                </a:cubicBezTo>
                <a:cubicBezTo>
                  <a:pt x="9392608" y="1479498"/>
                  <a:pt x="9357167" y="1389516"/>
                  <a:pt x="9349483" y="1366463"/>
                </a:cubicBezTo>
                <a:cubicBezTo>
                  <a:pt x="9317677" y="1271045"/>
                  <a:pt x="9298165" y="1284342"/>
                  <a:pt x="9236467" y="1202077"/>
                </a:cubicBezTo>
                <a:cubicBezTo>
                  <a:pt x="9227278" y="1189824"/>
                  <a:pt x="9225886" y="1172609"/>
                  <a:pt x="9215919" y="1160980"/>
                </a:cubicBezTo>
                <a:cubicBezTo>
                  <a:pt x="9204775" y="1147979"/>
                  <a:pt x="9187620" y="1141533"/>
                  <a:pt x="9174822" y="1130157"/>
                </a:cubicBezTo>
                <a:cubicBezTo>
                  <a:pt x="9156723" y="1114069"/>
                  <a:pt x="9141551" y="1094875"/>
                  <a:pt x="9123452" y="1078787"/>
                </a:cubicBezTo>
                <a:cubicBezTo>
                  <a:pt x="9110654" y="1067411"/>
                  <a:pt x="9094463" y="1060072"/>
                  <a:pt x="9082355" y="1047964"/>
                </a:cubicBezTo>
                <a:cubicBezTo>
                  <a:pt x="9066849" y="1032458"/>
                  <a:pt x="9056764" y="1012099"/>
                  <a:pt x="9041258" y="996593"/>
                </a:cubicBezTo>
                <a:cubicBezTo>
                  <a:pt x="9022344" y="977680"/>
                  <a:pt x="8999330" y="963297"/>
                  <a:pt x="8979613" y="945223"/>
                </a:cubicBezTo>
                <a:cubicBezTo>
                  <a:pt x="8958191" y="925587"/>
                  <a:pt x="8942886" y="898529"/>
                  <a:pt x="8917968" y="883578"/>
                </a:cubicBezTo>
                <a:cubicBezTo>
                  <a:pt x="8900845" y="873304"/>
                  <a:pt x="8882573" y="864737"/>
                  <a:pt x="8866598" y="852755"/>
                </a:cubicBezTo>
                <a:cubicBezTo>
                  <a:pt x="8826570" y="822734"/>
                  <a:pt x="8844237" y="825922"/>
                  <a:pt x="8815227" y="791110"/>
                </a:cubicBezTo>
                <a:cubicBezTo>
                  <a:pt x="8805925" y="779948"/>
                  <a:pt x="8795829" y="769265"/>
                  <a:pt x="8784404" y="760288"/>
                </a:cubicBezTo>
                <a:cubicBezTo>
                  <a:pt x="8747776" y="731509"/>
                  <a:pt x="8713052" y="698927"/>
                  <a:pt x="8671389" y="678095"/>
                </a:cubicBezTo>
                <a:cubicBezTo>
                  <a:pt x="8637172" y="660986"/>
                  <a:pt x="8611168" y="649297"/>
                  <a:pt x="8578921" y="626724"/>
                </a:cubicBezTo>
                <a:cubicBezTo>
                  <a:pt x="8506528" y="576049"/>
                  <a:pt x="8542731" y="586516"/>
                  <a:pt x="8455631" y="534256"/>
                </a:cubicBezTo>
                <a:cubicBezTo>
                  <a:pt x="8241843" y="405984"/>
                  <a:pt x="8481851" y="557641"/>
                  <a:pt x="8311793" y="472611"/>
                </a:cubicBezTo>
                <a:cubicBezTo>
                  <a:pt x="8276071" y="454750"/>
                  <a:pt x="8244774" y="428827"/>
                  <a:pt x="8209052" y="410966"/>
                </a:cubicBezTo>
                <a:cubicBezTo>
                  <a:pt x="8128034" y="370458"/>
                  <a:pt x="8169202" y="387409"/>
                  <a:pt x="8085762" y="359596"/>
                </a:cubicBezTo>
                <a:cubicBezTo>
                  <a:pt x="8037673" y="311507"/>
                  <a:pt x="8096630" y="364338"/>
                  <a:pt x="8034391" y="328773"/>
                </a:cubicBezTo>
                <a:cubicBezTo>
                  <a:pt x="8019524" y="320277"/>
                  <a:pt x="8007815" y="307027"/>
                  <a:pt x="7993294" y="297951"/>
                </a:cubicBezTo>
                <a:cubicBezTo>
                  <a:pt x="7980306" y="289834"/>
                  <a:pt x="7964941" y="285898"/>
                  <a:pt x="7952198" y="277402"/>
                </a:cubicBezTo>
                <a:cubicBezTo>
                  <a:pt x="7933952" y="265238"/>
                  <a:pt x="7919423" y="247928"/>
                  <a:pt x="7900827" y="236306"/>
                </a:cubicBezTo>
                <a:cubicBezTo>
                  <a:pt x="7891643" y="230566"/>
                  <a:pt x="7880624" y="228156"/>
                  <a:pt x="7870004" y="226032"/>
                </a:cubicBezTo>
                <a:cubicBezTo>
                  <a:pt x="7684274" y="188885"/>
                  <a:pt x="7668058" y="203025"/>
                  <a:pt x="7417941" y="195209"/>
                </a:cubicBezTo>
                <a:cubicBezTo>
                  <a:pt x="7173299" y="164629"/>
                  <a:pt x="7433096" y="194909"/>
                  <a:pt x="6883685" y="164387"/>
                </a:cubicBezTo>
                <a:lnTo>
                  <a:pt x="6698750" y="154113"/>
                </a:lnTo>
                <a:lnTo>
                  <a:pt x="6380252" y="133564"/>
                </a:lnTo>
                <a:lnTo>
                  <a:pt x="5887092" y="113016"/>
                </a:lnTo>
                <a:cubicBezTo>
                  <a:pt x="5818598" y="106167"/>
                  <a:pt x="5750326" y="96510"/>
                  <a:pt x="5681609" y="92468"/>
                </a:cubicBezTo>
                <a:cubicBezTo>
                  <a:pt x="5575571" y="86230"/>
                  <a:pt x="5469321" y="83700"/>
                  <a:pt x="5363110" y="82193"/>
                </a:cubicBezTo>
                <a:lnTo>
                  <a:pt x="4232953" y="71919"/>
                </a:lnTo>
                <a:lnTo>
                  <a:pt x="4048018" y="61645"/>
                </a:lnTo>
                <a:cubicBezTo>
                  <a:pt x="3969163" y="55875"/>
                  <a:pt x="3890736" y="43674"/>
                  <a:pt x="3811712" y="41097"/>
                </a:cubicBezTo>
                <a:cubicBezTo>
                  <a:pt x="3575507" y="33395"/>
                  <a:pt x="3339101" y="34248"/>
                  <a:pt x="3102795" y="30823"/>
                </a:cubicBezTo>
                <a:cubicBezTo>
                  <a:pt x="2940696" y="10561"/>
                  <a:pt x="3070246" y="24620"/>
                  <a:pt x="2804845" y="10274"/>
                </a:cubicBezTo>
                <a:lnTo>
                  <a:pt x="2640458" y="0"/>
                </a:lnTo>
                <a:cubicBezTo>
                  <a:pt x="2633609" y="6850"/>
                  <a:pt x="2628216" y="15565"/>
                  <a:pt x="2619910" y="20549"/>
                </a:cubicBezTo>
                <a:cubicBezTo>
                  <a:pt x="2600982" y="31906"/>
                  <a:pt x="2595128" y="30823"/>
                  <a:pt x="2578813" y="30823"/>
                </a:cubicBezTo>
              </a:path>
            </a:pathLst>
          </a:cu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9F263F-066E-2948-8B18-9855CF8ECD76}"/>
              </a:ext>
            </a:extLst>
          </p:cNvPr>
          <p:cNvSpPr/>
          <p:nvPr/>
        </p:nvSpPr>
        <p:spPr>
          <a:xfrm>
            <a:off x="1354426" y="6277846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not REST at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78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lain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ld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X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It was commonly used as a transport for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RPC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SOAP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tried to fix it but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overcomplicated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everything.</a:t>
            </a:r>
          </a:p>
        </p:txBody>
      </p:sp>
    </p:spTree>
    <p:extLst>
      <p:ext uri="{BB962C8B-B14F-4D97-AF65-F5344CB8AC3E}">
        <p14:creationId xmlns:p14="http://schemas.microsoft.com/office/powerpoint/2010/main" val="157801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2B695-3A9A-E647-A33E-ADC603D3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466832"/>
            <a:ext cx="7908342" cy="439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3E249-6CBF-804E-8F6A-9964BFDD9035}"/>
              </a:ext>
            </a:extLst>
          </p:cNvPr>
          <p:cNvSpPr txBox="1"/>
          <p:nvPr/>
        </p:nvSpPr>
        <p:spPr>
          <a:xfrm>
            <a:off x="7823438" y="5954681"/>
            <a:ext cx="401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https://youtu.be/vgm_uGmspMI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746A2-3832-924F-98E5-F9A641E00518}"/>
              </a:ext>
            </a:extLst>
          </p:cNvPr>
          <p:cNvSpPr txBox="1"/>
          <p:nvPr/>
        </p:nvSpPr>
        <p:spPr>
          <a:xfrm>
            <a:off x="5691882" y="6400957"/>
            <a:ext cx="625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no nonsense </a:t>
            </a:r>
            <a:r>
              <a:rPr lang="en-US" dirty="0" err="1"/>
              <a:t>GraphQL</a:t>
            </a:r>
            <a:r>
              <a:rPr lang="en-US" dirty="0"/>
              <a:t> and REST comparison by Phil Sturgeon”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AAD2DD0-8DDE-9541-9FC0-C6BC5383EFE5}"/>
              </a:ext>
            </a:extLst>
          </p:cNvPr>
          <p:cNvSpPr/>
          <p:nvPr/>
        </p:nvSpPr>
        <p:spPr>
          <a:xfrm>
            <a:off x="2208944" y="4911047"/>
            <a:ext cx="9370474" cy="1869897"/>
          </a:xfrm>
          <a:custGeom>
            <a:avLst/>
            <a:gdLst>
              <a:gd name="connsiteX0" fmla="*/ 2825393 w 9370474"/>
              <a:gd name="connsiteY0" fmla="*/ 0 h 1869897"/>
              <a:gd name="connsiteX1" fmla="*/ 2702103 w 9370474"/>
              <a:gd name="connsiteY1" fmla="*/ 10274 h 1869897"/>
              <a:gd name="connsiteX2" fmla="*/ 2599362 w 9370474"/>
              <a:gd name="connsiteY2" fmla="*/ 20549 h 1869897"/>
              <a:gd name="connsiteX3" fmla="*/ 729465 w 9370474"/>
              <a:gd name="connsiteY3" fmla="*/ 30823 h 1869897"/>
              <a:gd name="connsiteX4" fmla="*/ 595901 w 9370474"/>
              <a:gd name="connsiteY4" fmla="*/ 51371 h 1869897"/>
              <a:gd name="connsiteX5" fmla="*/ 472611 w 9370474"/>
              <a:gd name="connsiteY5" fmla="*/ 61645 h 1869897"/>
              <a:gd name="connsiteX6" fmla="*/ 339047 w 9370474"/>
              <a:gd name="connsiteY6" fmla="*/ 82193 h 1869897"/>
              <a:gd name="connsiteX7" fmla="*/ 256854 w 9370474"/>
              <a:gd name="connsiteY7" fmla="*/ 102742 h 1869897"/>
              <a:gd name="connsiteX8" fmla="*/ 195209 w 9370474"/>
              <a:gd name="connsiteY8" fmla="*/ 113016 h 1869897"/>
              <a:gd name="connsiteX9" fmla="*/ 133564 w 9370474"/>
              <a:gd name="connsiteY9" fmla="*/ 133564 h 1869897"/>
              <a:gd name="connsiteX10" fmla="*/ 41096 w 9370474"/>
              <a:gd name="connsiteY10" fmla="*/ 215757 h 1869897"/>
              <a:gd name="connsiteX11" fmla="*/ 30822 w 9370474"/>
              <a:gd name="connsiteY11" fmla="*/ 256854 h 1869897"/>
              <a:gd name="connsiteX12" fmla="*/ 0 w 9370474"/>
              <a:gd name="connsiteY12" fmla="*/ 349322 h 1869897"/>
              <a:gd name="connsiteX13" fmla="*/ 10274 w 9370474"/>
              <a:gd name="connsiteY13" fmla="*/ 441789 h 1869897"/>
              <a:gd name="connsiteX14" fmla="*/ 51371 w 9370474"/>
              <a:gd name="connsiteY14" fmla="*/ 503434 h 1869897"/>
              <a:gd name="connsiteX15" fmla="*/ 92467 w 9370474"/>
              <a:gd name="connsiteY15" fmla="*/ 575353 h 1869897"/>
              <a:gd name="connsiteX16" fmla="*/ 164386 w 9370474"/>
              <a:gd name="connsiteY16" fmla="*/ 626724 h 1869897"/>
              <a:gd name="connsiteX17" fmla="*/ 195209 w 9370474"/>
              <a:gd name="connsiteY17" fmla="*/ 667820 h 1869897"/>
              <a:gd name="connsiteX18" fmla="*/ 287676 w 9370474"/>
              <a:gd name="connsiteY18" fmla="*/ 729465 h 1869897"/>
              <a:gd name="connsiteX19" fmla="*/ 308225 w 9370474"/>
              <a:gd name="connsiteY19" fmla="*/ 760288 h 1869897"/>
              <a:gd name="connsiteX20" fmla="*/ 544530 w 9370474"/>
              <a:gd name="connsiteY20" fmla="*/ 904126 h 1869897"/>
              <a:gd name="connsiteX21" fmla="*/ 708917 w 9370474"/>
              <a:gd name="connsiteY21" fmla="*/ 996593 h 1869897"/>
              <a:gd name="connsiteX22" fmla="*/ 811658 w 9370474"/>
              <a:gd name="connsiteY22" fmla="*/ 1037690 h 1869897"/>
              <a:gd name="connsiteX23" fmla="*/ 852755 w 9370474"/>
              <a:gd name="connsiteY23" fmla="*/ 1058238 h 1869897"/>
              <a:gd name="connsiteX24" fmla="*/ 955496 w 9370474"/>
              <a:gd name="connsiteY24" fmla="*/ 1099335 h 1869897"/>
              <a:gd name="connsiteX25" fmla="*/ 1017141 w 9370474"/>
              <a:gd name="connsiteY25" fmla="*/ 1130157 h 1869897"/>
              <a:gd name="connsiteX26" fmla="*/ 1089060 w 9370474"/>
              <a:gd name="connsiteY26" fmla="*/ 1181528 h 1869897"/>
              <a:gd name="connsiteX27" fmla="*/ 1160980 w 9370474"/>
              <a:gd name="connsiteY27" fmla="*/ 1253447 h 1869897"/>
              <a:gd name="connsiteX28" fmla="*/ 1294544 w 9370474"/>
              <a:gd name="connsiteY28" fmla="*/ 1335641 h 1869897"/>
              <a:gd name="connsiteX29" fmla="*/ 1366463 w 9370474"/>
              <a:gd name="connsiteY29" fmla="*/ 1387011 h 1869897"/>
              <a:gd name="connsiteX30" fmla="*/ 1530849 w 9370474"/>
              <a:gd name="connsiteY30" fmla="*/ 1469205 h 1869897"/>
              <a:gd name="connsiteX31" fmla="*/ 1643865 w 9370474"/>
              <a:gd name="connsiteY31" fmla="*/ 1530850 h 1869897"/>
              <a:gd name="connsiteX32" fmla="*/ 1705510 w 9370474"/>
              <a:gd name="connsiteY32" fmla="*/ 1551398 h 1869897"/>
              <a:gd name="connsiteX33" fmla="*/ 1787703 w 9370474"/>
              <a:gd name="connsiteY33" fmla="*/ 1592495 h 1869897"/>
              <a:gd name="connsiteX34" fmla="*/ 1982912 w 9370474"/>
              <a:gd name="connsiteY34" fmla="*/ 1664414 h 1869897"/>
              <a:gd name="connsiteX35" fmla="*/ 2208944 w 9370474"/>
              <a:gd name="connsiteY35" fmla="*/ 1715784 h 1869897"/>
              <a:gd name="connsiteX36" fmla="*/ 2352782 w 9370474"/>
              <a:gd name="connsiteY36" fmla="*/ 1736333 h 1869897"/>
              <a:gd name="connsiteX37" fmla="*/ 2609636 w 9370474"/>
              <a:gd name="connsiteY37" fmla="*/ 1787704 h 1869897"/>
              <a:gd name="connsiteX38" fmla="*/ 2774022 w 9370474"/>
              <a:gd name="connsiteY38" fmla="*/ 1797978 h 1869897"/>
              <a:gd name="connsiteX39" fmla="*/ 2958957 w 9370474"/>
              <a:gd name="connsiteY39" fmla="*/ 1818526 h 1869897"/>
              <a:gd name="connsiteX40" fmla="*/ 3143892 w 9370474"/>
              <a:gd name="connsiteY40" fmla="*/ 1828800 h 1869897"/>
              <a:gd name="connsiteX41" fmla="*/ 3534310 w 9370474"/>
              <a:gd name="connsiteY41" fmla="*/ 1869897 h 1869897"/>
              <a:gd name="connsiteX42" fmla="*/ 4931595 w 9370474"/>
              <a:gd name="connsiteY42" fmla="*/ 1849349 h 1869897"/>
              <a:gd name="connsiteX43" fmla="*/ 5198723 w 9370474"/>
              <a:gd name="connsiteY43" fmla="*/ 1808252 h 1869897"/>
              <a:gd name="connsiteX44" fmla="*/ 5465852 w 9370474"/>
              <a:gd name="connsiteY44" fmla="*/ 1797978 h 1869897"/>
              <a:gd name="connsiteX45" fmla="*/ 6061753 w 9370474"/>
              <a:gd name="connsiteY45" fmla="*/ 1705510 h 1869897"/>
              <a:gd name="connsiteX46" fmla="*/ 6349429 w 9370474"/>
              <a:gd name="connsiteY46" fmla="*/ 1674688 h 1869897"/>
              <a:gd name="connsiteX47" fmla="*/ 7448764 w 9370474"/>
              <a:gd name="connsiteY47" fmla="*/ 1541124 h 1869897"/>
              <a:gd name="connsiteX48" fmla="*/ 9298112 w 9370474"/>
              <a:gd name="connsiteY48" fmla="*/ 1520575 h 1869897"/>
              <a:gd name="connsiteX49" fmla="*/ 9349483 w 9370474"/>
              <a:gd name="connsiteY49" fmla="*/ 1510301 h 1869897"/>
              <a:gd name="connsiteX50" fmla="*/ 9349483 w 9370474"/>
              <a:gd name="connsiteY50" fmla="*/ 1366463 h 1869897"/>
              <a:gd name="connsiteX51" fmla="*/ 9236467 w 9370474"/>
              <a:gd name="connsiteY51" fmla="*/ 1202077 h 1869897"/>
              <a:gd name="connsiteX52" fmla="*/ 9215919 w 9370474"/>
              <a:gd name="connsiteY52" fmla="*/ 1160980 h 1869897"/>
              <a:gd name="connsiteX53" fmla="*/ 9174822 w 9370474"/>
              <a:gd name="connsiteY53" fmla="*/ 1130157 h 1869897"/>
              <a:gd name="connsiteX54" fmla="*/ 9123452 w 9370474"/>
              <a:gd name="connsiteY54" fmla="*/ 1078787 h 1869897"/>
              <a:gd name="connsiteX55" fmla="*/ 9082355 w 9370474"/>
              <a:gd name="connsiteY55" fmla="*/ 1047964 h 1869897"/>
              <a:gd name="connsiteX56" fmla="*/ 9041258 w 9370474"/>
              <a:gd name="connsiteY56" fmla="*/ 996593 h 1869897"/>
              <a:gd name="connsiteX57" fmla="*/ 8979613 w 9370474"/>
              <a:gd name="connsiteY57" fmla="*/ 945223 h 1869897"/>
              <a:gd name="connsiteX58" fmla="*/ 8917968 w 9370474"/>
              <a:gd name="connsiteY58" fmla="*/ 883578 h 1869897"/>
              <a:gd name="connsiteX59" fmla="*/ 8866598 w 9370474"/>
              <a:gd name="connsiteY59" fmla="*/ 852755 h 1869897"/>
              <a:gd name="connsiteX60" fmla="*/ 8815227 w 9370474"/>
              <a:gd name="connsiteY60" fmla="*/ 791110 h 1869897"/>
              <a:gd name="connsiteX61" fmla="*/ 8784404 w 9370474"/>
              <a:gd name="connsiteY61" fmla="*/ 760288 h 1869897"/>
              <a:gd name="connsiteX62" fmla="*/ 8671389 w 9370474"/>
              <a:gd name="connsiteY62" fmla="*/ 678095 h 1869897"/>
              <a:gd name="connsiteX63" fmla="*/ 8578921 w 9370474"/>
              <a:gd name="connsiteY63" fmla="*/ 626724 h 1869897"/>
              <a:gd name="connsiteX64" fmla="*/ 8455631 w 9370474"/>
              <a:gd name="connsiteY64" fmla="*/ 534256 h 1869897"/>
              <a:gd name="connsiteX65" fmla="*/ 8311793 w 9370474"/>
              <a:gd name="connsiteY65" fmla="*/ 472611 h 1869897"/>
              <a:gd name="connsiteX66" fmla="*/ 8209052 w 9370474"/>
              <a:gd name="connsiteY66" fmla="*/ 410966 h 1869897"/>
              <a:gd name="connsiteX67" fmla="*/ 8085762 w 9370474"/>
              <a:gd name="connsiteY67" fmla="*/ 359596 h 1869897"/>
              <a:gd name="connsiteX68" fmla="*/ 8034391 w 9370474"/>
              <a:gd name="connsiteY68" fmla="*/ 328773 h 1869897"/>
              <a:gd name="connsiteX69" fmla="*/ 7993294 w 9370474"/>
              <a:gd name="connsiteY69" fmla="*/ 297951 h 1869897"/>
              <a:gd name="connsiteX70" fmla="*/ 7952198 w 9370474"/>
              <a:gd name="connsiteY70" fmla="*/ 277402 h 1869897"/>
              <a:gd name="connsiteX71" fmla="*/ 7900827 w 9370474"/>
              <a:gd name="connsiteY71" fmla="*/ 236306 h 1869897"/>
              <a:gd name="connsiteX72" fmla="*/ 7870004 w 9370474"/>
              <a:gd name="connsiteY72" fmla="*/ 226032 h 1869897"/>
              <a:gd name="connsiteX73" fmla="*/ 7417941 w 9370474"/>
              <a:gd name="connsiteY73" fmla="*/ 195209 h 1869897"/>
              <a:gd name="connsiteX74" fmla="*/ 6883685 w 9370474"/>
              <a:gd name="connsiteY74" fmla="*/ 164387 h 1869897"/>
              <a:gd name="connsiteX75" fmla="*/ 6698750 w 9370474"/>
              <a:gd name="connsiteY75" fmla="*/ 154113 h 1869897"/>
              <a:gd name="connsiteX76" fmla="*/ 6380252 w 9370474"/>
              <a:gd name="connsiteY76" fmla="*/ 133564 h 1869897"/>
              <a:gd name="connsiteX77" fmla="*/ 5887092 w 9370474"/>
              <a:gd name="connsiteY77" fmla="*/ 113016 h 1869897"/>
              <a:gd name="connsiteX78" fmla="*/ 5681609 w 9370474"/>
              <a:gd name="connsiteY78" fmla="*/ 92468 h 1869897"/>
              <a:gd name="connsiteX79" fmla="*/ 5363110 w 9370474"/>
              <a:gd name="connsiteY79" fmla="*/ 82193 h 1869897"/>
              <a:gd name="connsiteX80" fmla="*/ 4232953 w 9370474"/>
              <a:gd name="connsiteY80" fmla="*/ 71919 h 1869897"/>
              <a:gd name="connsiteX81" fmla="*/ 4048018 w 9370474"/>
              <a:gd name="connsiteY81" fmla="*/ 61645 h 1869897"/>
              <a:gd name="connsiteX82" fmla="*/ 3811712 w 9370474"/>
              <a:gd name="connsiteY82" fmla="*/ 41097 h 1869897"/>
              <a:gd name="connsiteX83" fmla="*/ 3102795 w 9370474"/>
              <a:gd name="connsiteY83" fmla="*/ 30823 h 1869897"/>
              <a:gd name="connsiteX84" fmla="*/ 2804845 w 9370474"/>
              <a:gd name="connsiteY84" fmla="*/ 10274 h 1869897"/>
              <a:gd name="connsiteX85" fmla="*/ 2640458 w 9370474"/>
              <a:gd name="connsiteY85" fmla="*/ 0 h 1869897"/>
              <a:gd name="connsiteX86" fmla="*/ 2619910 w 9370474"/>
              <a:gd name="connsiteY86" fmla="*/ 20549 h 1869897"/>
              <a:gd name="connsiteX87" fmla="*/ 2578813 w 9370474"/>
              <a:gd name="connsiteY87" fmla="*/ 30823 h 186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9370474" h="1869897">
                <a:moveTo>
                  <a:pt x="2825393" y="0"/>
                </a:moveTo>
                <a:lnTo>
                  <a:pt x="2702103" y="10274"/>
                </a:lnTo>
                <a:cubicBezTo>
                  <a:pt x="2667827" y="13390"/>
                  <a:pt x="2633778" y="20190"/>
                  <a:pt x="2599362" y="20549"/>
                </a:cubicBezTo>
                <a:lnTo>
                  <a:pt x="729465" y="30823"/>
                </a:lnTo>
                <a:cubicBezTo>
                  <a:pt x="684944" y="37672"/>
                  <a:pt x="640625" y="46004"/>
                  <a:pt x="595901" y="51371"/>
                </a:cubicBezTo>
                <a:cubicBezTo>
                  <a:pt x="554956" y="56284"/>
                  <a:pt x="513624" y="57328"/>
                  <a:pt x="472611" y="61645"/>
                </a:cubicBezTo>
                <a:cubicBezTo>
                  <a:pt x="455411" y="63456"/>
                  <a:pt x="359768" y="77753"/>
                  <a:pt x="339047" y="82193"/>
                </a:cubicBezTo>
                <a:cubicBezTo>
                  <a:pt x="311433" y="88110"/>
                  <a:pt x="284468" y="96825"/>
                  <a:pt x="256854" y="102742"/>
                </a:cubicBezTo>
                <a:cubicBezTo>
                  <a:pt x="236485" y="107107"/>
                  <a:pt x="215419" y="107964"/>
                  <a:pt x="195209" y="113016"/>
                </a:cubicBezTo>
                <a:cubicBezTo>
                  <a:pt x="174196" y="118269"/>
                  <a:pt x="133564" y="133564"/>
                  <a:pt x="133564" y="133564"/>
                </a:cubicBezTo>
                <a:cubicBezTo>
                  <a:pt x="95385" y="159017"/>
                  <a:pt x="71884" y="171774"/>
                  <a:pt x="41096" y="215757"/>
                </a:cubicBezTo>
                <a:cubicBezTo>
                  <a:pt x="32998" y="227325"/>
                  <a:pt x="34975" y="243358"/>
                  <a:pt x="30822" y="256854"/>
                </a:cubicBezTo>
                <a:cubicBezTo>
                  <a:pt x="21267" y="287907"/>
                  <a:pt x="0" y="349322"/>
                  <a:pt x="0" y="349322"/>
                </a:cubicBezTo>
                <a:cubicBezTo>
                  <a:pt x="3425" y="380144"/>
                  <a:pt x="467" y="412368"/>
                  <a:pt x="10274" y="441789"/>
                </a:cubicBezTo>
                <a:cubicBezTo>
                  <a:pt x="18084" y="465218"/>
                  <a:pt x="38428" y="482401"/>
                  <a:pt x="51371" y="503434"/>
                </a:cubicBezTo>
                <a:cubicBezTo>
                  <a:pt x="65842" y="526949"/>
                  <a:pt x="73810" y="554999"/>
                  <a:pt x="92467" y="575353"/>
                </a:cubicBezTo>
                <a:cubicBezTo>
                  <a:pt x="112374" y="597070"/>
                  <a:pt x="142488" y="607016"/>
                  <a:pt x="164386" y="626724"/>
                </a:cubicBezTo>
                <a:cubicBezTo>
                  <a:pt x="177114" y="638179"/>
                  <a:pt x="182054" y="656858"/>
                  <a:pt x="195209" y="667820"/>
                </a:cubicBezTo>
                <a:cubicBezTo>
                  <a:pt x="223667" y="691535"/>
                  <a:pt x="256854" y="708917"/>
                  <a:pt x="287676" y="729465"/>
                </a:cubicBezTo>
                <a:cubicBezTo>
                  <a:pt x="294526" y="739739"/>
                  <a:pt x="298583" y="752574"/>
                  <a:pt x="308225" y="760288"/>
                </a:cubicBezTo>
                <a:cubicBezTo>
                  <a:pt x="444929" y="869651"/>
                  <a:pt x="413397" y="832002"/>
                  <a:pt x="544530" y="904126"/>
                </a:cubicBezTo>
                <a:cubicBezTo>
                  <a:pt x="627361" y="949683"/>
                  <a:pt x="634334" y="963963"/>
                  <a:pt x="708917" y="996593"/>
                </a:cubicBezTo>
                <a:cubicBezTo>
                  <a:pt x="742710" y="1011377"/>
                  <a:pt x="777755" y="1023160"/>
                  <a:pt x="811658" y="1037690"/>
                </a:cubicBezTo>
                <a:cubicBezTo>
                  <a:pt x="825736" y="1043723"/>
                  <a:pt x="838677" y="1052205"/>
                  <a:pt x="852755" y="1058238"/>
                </a:cubicBezTo>
                <a:cubicBezTo>
                  <a:pt x="886658" y="1072768"/>
                  <a:pt x="922006" y="1083878"/>
                  <a:pt x="955496" y="1099335"/>
                </a:cubicBezTo>
                <a:cubicBezTo>
                  <a:pt x="1059057" y="1147133"/>
                  <a:pt x="918713" y="1097348"/>
                  <a:pt x="1017141" y="1130157"/>
                </a:cubicBezTo>
                <a:cubicBezTo>
                  <a:pt x="1041114" y="1147281"/>
                  <a:pt x="1066692" y="1162355"/>
                  <a:pt x="1089060" y="1181528"/>
                </a:cubicBezTo>
                <a:cubicBezTo>
                  <a:pt x="1114801" y="1203592"/>
                  <a:pt x="1130656" y="1238284"/>
                  <a:pt x="1160980" y="1253447"/>
                </a:cubicBezTo>
                <a:cubicBezTo>
                  <a:pt x="1230376" y="1288147"/>
                  <a:pt x="1201023" y="1271346"/>
                  <a:pt x="1294544" y="1335641"/>
                </a:cubicBezTo>
                <a:cubicBezTo>
                  <a:pt x="1318821" y="1352331"/>
                  <a:pt x="1340113" y="1373836"/>
                  <a:pt x="1366463" y="1387011"/>
                </a:cubicBezTo>
                <a:lnTo>
                  <a:pt x="1530849" y="1469205"/>
                </a:lnTo>
                <a:cubicBezTo>
                  <a:pt x="1568944" y="1488958"/>
                  <a:pt x="1603155" y="1517280"/>
                  <a:pt x="1643865" y="1530850"/>
                </a:cubicBezTo>
                <a:cubicBezTo>
                  <a:pt x="1664413" y="1537699"/>
                  <a:pt x="1685602" y="1542866"/>
                  <a:pt x="1705510" y="1551398"/>
                </a:cubicBezTo>
                <a:cubicBezTo>
                  <a:pt x="1733665" y="1563464"/>
                  <a:pt x="1759711" y="1580054"/>
                  <a:pt x="1787703" y="1592495"/>
                </a:cubicBezTo>
                <a:cubicBezTo>
                  <a:pt x="1843555" y="1617318"/>
                  <a:pt x="1923325" y="1646888"/>
                  <a:pt x="1982912" y="1664414"/>
                </a:cubicBezTo>
                <a:cubicBezTo>
                  <a:pt x="2032608" y="1679030"/>
                  <a:pt x="2176514" y="1709993"/>
                  <a:pt x="2208944" y="1715784"/>
                </a:cubicBezTo>
                <a:cubicBezTo>
                  <a:pt x="2256623" y="1724298"/>
                  <a:pt x="2305103" y="1727819"/>
                  <a:pt x="2352782" y="1736333"/>
                </a:cubicBezTo>
                <a:cubicBezTo>
                  <a:pt x="2413556" y="1747186"/>
                  <a:pt x="2542475" y="1780242"/>
                  <a:pt x="2609636" y="1787704"/>
                </a:cubicBezTo>
                <a:cubicBezTo>
                  <a:pt x="2664202" y="1793767"/>
                  <a:pt x="2719332" y="1793153"/>
                  <a:pt x="2774022" y="1797978"/>
                </a:cubicBezTo>
                <a:cubicBezTo>
                  <a:pt x="2835806" y="1803429"/>
                  <a:pt x="2897147" y="1813375"/>
                  <a:pt x="2958957" y="1818526"/>
                </a:cubicBezTo>
                <a:cubicBezTo>
                  <a:pt x="3020484" y="1823653"/>
                  <a:pt x="3082325" y="1824182"/>
                  <a:pt x="3143892" y="1828800"/>
                </a:cubicBezTo>
                <a:cubicBezTo>
                  <a:pt x="3335484" y="1843170"/>
                  <a:pt x="3360133" y="1848125"/>
                  <a:pt x="3534310" y="1869897"/>
                </a:cubicBezTo>
                <a:cubicBezTo>
                  <a:pt x="4000072" y="1863048"/>
                  <a:pt x="4466102" y="1866589"/>
                  <a:pt x="4931595" y="1849349"/>
                </a:cubicBezTo>
                <a:cubicBezTo>
                  <a:pt x="5021624" y="1846015"/>
                  <a:pt x="5109046" y="1816875"/>
                  <a:pt x="5198723" y="1808252"/>
                </a:cubicBezTo>
                <a:cubicBezTo>
                  <a:pt x="5287423" y="1799723"/>
                  <a:pt x="5376809" y="1801403"/>
                  <a:pt x="5465852" y="1797978"/>
                </a:cubicBezTo>
                <a:cubicBezTo>
                  <a:pt x="5664486" y="1767155"/>
                  <a:pt x="5861886" y="1726924"/>
                  <a:pt x="6061753" y="1705510"/>
                </a:cubicBezTo>
                <a:cubicBezTo>
                  <a:pt x="6157645" y="1695236"/>
                  <a:pt x="6253935" y="1688170"/>
                  <a:pt x="6349429" y="1674688"/>
                </a:cubicBezTo>
                <a:cubicBezTo>
                  <a:pt x="6916677" y="1594606"/>
                  <a:pt x="6901525" y="1563925"/>
                  <a:pt x="7448764" y="1541124"/>
                </a:cubicBezTo>
                <a:cubicBezTo>
                  <a:pt x="8229148" y="1508609"/>
                  <a:pt x="7613081" y="1531377"/>
                  <a:pt x="9298112" y="1520575"/>
                </a:cubicBezTo>
                <a:cubicBezTo>
                  <a:pt x="9315236" y="1517150"/>
                  <a:pt x="9335273" y="1520451"/>
                  <a:pt x="9349483" y="1510301"/>
                </a:cubicBezTo>
                <a:cubicBezTo>
                  <a:pt x="9392608" y="1479498"/>
                  <a:pt x="9357167" y="1389516"/>
                  <a:pt x="9349483" y="1366463"/>
                </a:cubicBezTo>
                <a:cubicBezTo>
                  <a:pt x="9317677" y="1271045"/>
                  <a:pt x="9298165" y="1284342"/>
                  <a:pt x="9236467" y="1202077"/>
                </a:cubicBezTo>
                <a:cubicBezTo>
                  <a:pt x="9227278" y="1189824"/>
                  <a:pt x="9225886" y="1172609"/>
                  <a:pt x="9215919" y="1160980"/>
                </a:cubicBezTo>
                <a:cubicBezTo>
                  <a:pt x="9204775" y="1147979"/>
                  <a:pt x="9187620" y="1141533"/>
                  <a:pt x="9174822" y="1130157"/>
                </a:cubicBezTo>
                <a:cubicBezTo>
                  <a:pt x="9156723" y="1114069"/>
                  <a:pt x="9141551" y="1094875"/>
                  <a:pt x="9123452" y="1078787"/>
                </a:cubicBezTo>
                <a:cubicBezTo>
                  <a:pt x="9110654" y="1067411"/>
                  <a:pt x="9094463" y="1060072"/>
                  <a:pt x="9082355" y="1047964"/>
                </a:cubicBezTo>
                <a:cubicBezTo>
                  <a:pt x="9066849" y="1032458"/>
                  <a:pt x="9056764" y="1012099"/>
                  <a:pt x="9041258" y="996593"/>
                </a:cubicBezTo>
                <a:cubicBezTo>
                  <a:pt x="9022344" y="977680"/>
                  <a:pt x="8999330" y="963297"/>
                  <a:pt x="8979613" y="945223"/>
                </a:cubicBezTo>
                <a:cubicBezTo>
                  <a:pt x="8958191" y="925587"/>
                  <a:pt x="8942886" y="898529"/>
                  <a:pt x="8917968" y="883578"/>
                </a:cubicBezTo>
                <a:cubicBezTo>
                  <a:pt x="8900845" y="873304"/>
                  <a:pt x="8882573" y="864737"/>
                  <a:pt x="8866598" y="852755"/>
                </a:cubicBezTo>
                <a:cubicBezTo>
                  <a:pt x="8826570" y="822734"/>
                  <a:pt x="8844237" y="825922"/>
                  <a:pt x="8815227" y="791110"/>
                </a:cubicBezTo>
                <a:cubicBezTo>
                  <a:pt x="8805925" y="779948"/>
                  <a:pt x="8795829" y="769265"/>
                  <a:pt x="8784404" y="760288"/>
                </a:cubicBezTo>
                <a:cubicBezTo>
                  <a:pt x="8747776" y="731509"/>
                  <a:pt x="8713052" y="698927"/>
                  <a:pt x="8671389" y="678095"/>
                </a:cubicBezTo>
                <a:cubicBezTo>
                  <a:pt x="8637172" y="660986"/>
                  <a:pt x="8611168" y="649297"/>
                  <a:pt x="8578921" y="626724"/>
                </a:cubicBezTo>
                <a:cubicBezTo>
                  <a:pt x="8506528" y="576049"/>
                  <a:pt x="8542731" y="586516"/>
                  <a:pt x="8455631" y="534256"/>
                </a:cubicBezTo>
                <a:cubicBezTo>
                  <a:pt x="8241843" y="405984"/>
                  <a:pt x="8481851" y="557641"/>
                  <a:pt x="8311793" y="472611"/>
                </a:cubicBezTo>
                <a:cubicBezTo>
                  <a:pt x="8276071" y="454750"/>
                  <a:pt x="8244774" y="428827"/>
                  <a:pt x="8209052" y="410966"/>
                </a:cubicBezTo>
                <a:cubicBezTo>
                  <a:pt x="8128034" y="370458"/>
                  <a:pt x="8169202" y="387409"/>
                  <a:pt x="8085762" y="359596"/>
                </a:cubicBezTo>
                <a:cubicBezTo>
                  <a:pt x="8037673" y="311507"/>
                  <a:pt x="8096630" y="364338"/>
                  <a:pt x="8034391" y="328773"/>
                </a:cubicBezTo>
                <a:cubicBezTo>
                  <a:pt x="8019524" y="320277"/>
                  <a:pt x="8007815" y="307027"/>
                  <a:pt x="7993294" y="297951"/>
                </a:cubicBezTo>
                <a:cubicBezTo>
                  <a:pt x="7980306" y="289834"/>
                  <a:pt x="7964941" y="285898"/>
                  <a:pt x="7952198" y="277402"/>
                </a:cubicBezTo>
                <a:cubicBezTo>
                  <a:pt x="7933952" y="265238"/>
                  <a:pt x="7919423" y="247928"/>
                  <a:pt x="7900827" y="236306"/>
                </a:cubicBezTo>
                <a:cubicBezTo>
                  <a:pt x="7891643" y="230566"/>
                  <a:pt x="7880624" y="228156"/>
                  <a:pt x="7870004" y="226032"/>
                </a:cubicBezTo>
                <a:cubicBezTo>
                  <a:pt x="7684274" y="188885"/>
                  <a:pt x="7668058" y="203025"/>
                  <a:pt x="7417941" y="195209"/>
                </a:cubicBezTo>
                <a:cubicBezTo>
                  <a:pt x="7173299" y="164629"/>
                  <a:pt x="7433096" y="194909"/>
                  <a:pt x="6883685" y="164387"/>
                </a:cubicBezTo>
                <a:lnTo>
                  <a:pt x="6698750" y="154113"/>
                </a:lnTo>
                <a:lnTo>
                  <a:pt x="6380252" y="133564"/>
                </a:lnTo>
                <a:lnTo>
                  <a:pt x="5887092" y="113016"/>
                </a:lnTo>
                <a:cubicBezTo>
                  <a:pt x="5818598" y="106167"/>
                  <a:pt x="5750326" y="96510"/>
                  <a:pt x="5681609" y="92468"/>
                </a:cubicBezTo>
                <a:cubicBezTo>
                  <a:pt x="5575571" y="86230"/>
                  <a:pt x="5469321" y="83700"/>
                  <a:pt x="5363110" y="82193"/>
                </a:cubicBezTo>
                <a:lnTo>
                  <a:pt x="4232953" y="71919"/>
                </a:lnTo>
                <a:lnTo>
                  <a:pt x="4048018" y="61645"/>
                </a:lnTo>
                <a:cubicBezTo>
                  <a:pt x="3969163" y="55875"/>
                  <a:pt x="3890736" y="43674"/>
                  <a:pt x="3811712" y="41097"/>
                </a:cubicBezTo>
                <a:cubicBezTo>
                  <a:pt x="3575507" y="33395"/>
                  <a:pt x="3339101" y="34248"/>
                  <a:pt x="3102795" y="30823"/>
                </a:cubicBezTo>
                <a:cubicBezTo>
                  <a:pt x="2940696" y="10561"/>
                  <a:pt x="3070246" y="24620"/>
                  <a:pt x="2804845" y="10274"/>
                </a:cubicBezTo>
                <a:lnTo>
                  <a:pt x="2640458" y="0"/>
                </a:lnTo>
                <a:cubicBezTo>
                  <a:pt x="2633609" y="6850"/>
                  <a:pt x="2628216" y="15565"/>
                  <a:pt x="2619910" y="20549"/>
                </a:cubicBezTo>
                <a:cubicBezTo>
                  <a:pt x="2600982" y="31906"/>
                  <a:pt x="2595128" y="30823"/>
                  <a:pt x="2578813" y="30823"/>
                </a:cubicBezTo>
              </a:path>
            </a:pathLst>
          </a:cu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6C97A-7CBA-A341-9C44-B62A91FBC034}"/>
              </a:ext>
            </a:extLst>
          </p:cNvPr>
          <p:cNvSpPr/>
          <p:nvPr/>
        </p:nvSpPr>
        <p:spPr>
          <a:xfrm>
            <a:off x="1354426" y="6277846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not REST at all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32BDF2-0606-2441-A437-BA6571EFE363}"/>
              </a:ext>
            </a:extLst>
          </p:cNvPr>
          <p:cNvSpPr/>
          <p:nvPr/>
        </p:nvSpPr>
        <p:spPr>
          <a:xfrm>
            <a:off x="4232953" y="3194421"/>
            <a:ext cx="6513816" cy="2343350"/>
          </a:xfrm>
          <a:custGeom>
            <a:avLst/>
            <a:gdLst>
              <a:gd name="connsiteX0" fmla="*/ 2794571 w 6513816"/>
              <a:gd name="connsiteY0" fmla="*/ 72761 h 2343350"/>
              <a:gd name="connsiteX1" fmla="*/ 2702103 w 6513816"/>
              <a:gd name="connsiteY1" fmla="*/ 62487 h 2343350"/>
              <a:gd name="connsiteX2" fmla="*/ 2301411 w 6513816"/>
              <a:gd name="connsiteY2" fmla="*/ 31664 h 2343350"/>
              <a:gd name="connsiteX3" fmla="*/ 2147299 w 6513816"/>
              <a:gd name="connsiteY3" fmla="*/ 11116 h 2343350"/>
              <a:gd name="connsiteX4" fmla="*/ 1006867 w 6513816"/>
              <a:gd name="connsiteY4" fmla="*/ 31664 h 2343350"/>
              <a:gd name="connsiteX5" fmla="*/ 904126 w 6513816"/>
              <a:gd name="connsiteY5" fmla="*/ 52213 h 2343350"/>
              <a:gd name="connsiteX6" fmla="*/ 852755 w 6513816"/>
              <a:gd name="connsiteY6" fmla="*/ 72761 h 2343350"/>
              <a:gd name="connsiteX7" fmla="*/ 770562 w 6513816"/>
              <a:gd name="connsiteY7" fmla="*/ 93309 h 2343350"/>
              <a:gd name="connsiteX8" fmla="*/ 678094 w 6513816"/>
              <a:gd name="connsiteY8" fmla="*/ 144680 h 2343350"/>
              <a:gd name="connsiteX9" fmla="*/ 585627 w 6513816"/>
              <a:gd name="connsiteY9" fmla="*/ 185777 h 2343350"/>
              <a:gd name="connsiteX10" fmla="*/ 523982 w 6513816"/>
              <a:gd name="connsiteY10" fmla="*/ 216599 h 2343350"/>
              <a:gd name="connsiteX11" fmla="*/ 503434 w 6513816"/>
              <a:gd name="connsiteY11" fmla="*/ 237148 h 2343350"/>
              <a:gd name="connsiteX12" fmla="*/ 400692 w 6513816"/>
              <a:gd name="connsiteY12" fmla="*/ 319341 h 2343350"/>
              <a:gd name="connsiteX13" fmla="*/ 369869 w 6513816"/>
              <a:gd name="connsiteY13" fmla="*/ 339889 h 2343350"/>
              <a:gd name="connsiteX14" fmla="*/ 287676 w 6513816"/>
              <a:gd name="connsiteY14" fmla="*/ 411808 h 2343350"/>
              <a:gd name="connsiteX15" fmla="*/ 226031 w 6513816"/>
              <a:gd name="connsiteY15" fmla="*/ 442631 h 2343350"/>
              <a:gd name="connsiteX16" fmla="*/ 195209 w 6513816"/>
              <a:gd name="connsiteY16" fmla="*/ 452905 h 2343350"/>
              <a:gd name="connsiteX17" fmla="*/ 123290 w 6513816"/>
              <a:gd name="connsiteY17" fmla="*/ 494001 h 2343350"/>
              <a:gd name="connsiteX18" fmla="*/ 61645 w 6513816"/>
              <a:gd name="connsiteY18" fmla="*/ 514550 h 2343350"/>
              <a:gd name="connsiteX19" fmla="*/ 10274 w 6513816"/>
              <a:gd name="connsiteY19" fmla="*/ 586469 h 2343350"/>
              <a:gd name="connsiteX20" fmla="*/ 0 w 6513816"/>
              <a:gd name="connsiteY20" fmla="*/ 648114 h 2343350"/>
              <a:gd name="connsiteX21" fmla="*/ 20548 w 6513816"/>
              <a:gd name="connsiteY21" fmla="*/ 730307 h 2343350"/>
              <a:gd name="connsiteX22" fmla="*/ 61645 w 6513816"/>
              <a:gd name="connsiteY22" fmla="*/ 791952 h 2343350"/>
              <a:gd name="connsiteX23" fmla="*/ 92467 w 6513816"/>
              <a:gd name="connsiteY23" fmla="*/ 853597 h 2343350"/>
              <a:gd name="connsiteX24" fmla="*/ 102741 w 6513816"/>
              <a:gd name="connsiteY24" fmla="*/ 935790 h 2343350"/>
              <a:gd name="connsiteX25" fmla="*/ 133564 w 6513816"/>
              <a:gd name="connsiteY25" fmla="*/ 997435 h 2343350"/>
              <a:gd name="connsiteX26" fmla="*/ 164386 w 6513816"/>
              <a:gd name="connsiteY26" fmla="*/ 1069354 h 2343350"/>
              <a:gd name="connsiteX27" fmla="*/ 184935 w 6513816"/>
              <a:gd name="connsiteY27" fmla="*/ 1141273 h 2343350"/>
              <a:gd name="connsiteX28" fmla="*/ 205483 w 6513816"/>
              <a:gd name="connsiteY28" fmla="*/ 1182370 h 2343350"/>
              <a:gd name="connsiteX29" fmla="*/ 215757 w 6513816"/>
              <a:gd name="connsiteY29" fmla="*/ 1223467 h 2343350"/>
              <a:gd name="connsiteX30" fmla="*/ 236305 w 6513816"/>
              <a:gd name="connsiteY30" fmla="*/ 1295386 h 2343350"/>
              <a:gd name="connsiteX31" fmla="*/ 256854 w 6513816"/>
              <a:gd name="connsiteY31" fmla="*/ 1336482 h 2343350"/>
              <a:gd name="connsiteX32" fmla="*/ 277402 w 6513816"/>
              <a:gd name="connsiteY32" fmla="*/ 1398127 h 2343350"/>
              <a:gd name="connsiteX33" fmla="*/ 328773 w 6513816"/>
              <a:gd name="connsiteY33" fmla="*/ 1490595 h 2343350"/>
              <a:gd name="connsiteX34" fmla="*/ 390418 w 6513816"/>
              <a:gd name="connsiteY34" fmla="*/ 1562514 h 2343350"/>
              <a:gd name="connsiteX35" fmla="*/ 421240 w 6513816"/>
              <a:gd name="connsiteY35" fmla="*/ 1603610 h 2343350"/>
              <a:gd name="connsiteX36" fmla="*/ 472611 w 6513816"/>
              <a:gd name="connsiteY36" fmla="*/ 1654981 h 2343350"/>
              <a:gd name="connsiteX37" fmla="*/ 513708 w 6513816"/>
              <a:gd name="connsiteY37" fmla="*/ 1706352 h 2343350"/>
              <a:gd name="connsiteX38" fmla="*/ 544530 w 6513816"/>
              <a:gd name="connsiteY38" fmla="*/ 1737175 h 2343350"/>
              <a:gd name="connsiteX39" fmla="*/ 585627 w 6513816"/>
              <a:gd name="connsiteY39" fmla="*/ 1788545 h 2343350"/>
              <a:gd name="connsiteX40" fmla="*/ 750013 w 6513816"/>
              <a:gd name="connsiteY40" fmla="*/ 1891287 h 2343350"/>
              <a:gd name="connsiteX41" fmla="*/ 811658 w 6513816"/>
              <a:gd name="connsiteY41" fmla="*/ 1932383 h 2343350"/>
              <a:gd name="connsiteX42" fmla="*/ 842481 w 6513816"/>
              <a:gd name="connsiteY42" fmla="*/ 1952932 h 2343350"/>
              <a:gd name="connsiteX43" fmla="*/ 893851 w 6513816"/>
              <a:gd name="connsiteY43" fmla="*/ 1994028 h 2343350"/>
              <a:gd name="connsiteX44" fmla="*/ 996593 w 6513816"/>
              <a:gd name="connsiteY44" fmla="*/ 2045399 h 2343350"/>
              <a:gd name="connsiteX45" fmla="*/ 1047964 w 6513816"/>
              <a:gd name="connsiteY45" fmla="*/ 2065948 h 2343350"/>
              <a:gd name="connsiteX46" fmla="*/ 1109609 w 6513816"/>
              <a:gd name="connsiteY46" fmla="*/ 2107044 h 2343350"/>
              <a:gd name="connsiteX47" fmla="*/ 1212350 w 6513816"/>
              <a:gd name="connsiteY47" fmla="*/ 2137867 h 2343350"/>
              <a:gd name="connsiteX48" fmla="*/ 1294544 w 6513816"/>
              <a:gd name="connsiteY48" fmla="*/ 2178963 h 2343350"/>
              <a:gd name="connsiteX49" fmla="*/ 1376737 w 6513816"/>
              <a:gd name="connsiteY49" fmla="*/ 2209786 h 2343350"/>
              <a:gd name="connsiteX50" fmla="*/ 1428108 w 6513816"/>
              <a:gd name="connsiteY50" fmla="*/ 2240608 h 2343350"/>
              <a:gd name="connsiteX51" fmla="*/ 1489753 w 6513816"/>
              <a:gd name="connsiteY51" fmla="*/ 2250882 h 2343350"/>
              <a:gd name="connsiteX52" fmla="*/ 1551398 w 6513816"/>
              <a:gd name="connsiteY52" fmla="*/ 2271431 h 2343350"/>
              <a:gd name="connsiteX53" fmla="*/ 1623317 w 6513816"/>
              <a:gd name="connsiteY53" fmla="*/ 2302253 h 2343350"/>
              <a:gd name="connsiteX54" fmla="*/ 1684962 w 6513816"/>
              <a:gd name="connsiteY54" fmla="*/ 2312527 h 2343350"/>
              <a:gd name="connsiteX55" fmla="*/ 1726058 w 6513816"/>
              <a:gd name="connsiteY55" fmla="*/ 2322801 h 2343350"/>
              <a:gd name="connsiteX56" fmla="*/ 1787703 w 6513816"/>
              <a:gd name="connsiteY56" fmla="*/ 2333076 h 2343350"/>
              <a:gd name="connsiteX57" fmla="*/ 2137025 w 6513816"/>
              <a:gd name="connsiteY57" fmla="*/ 2322801 h 2343350"/>
              <a:gd name="connsiteX58" fmla="*/ 2260314 w 6513816"/>
              <a:gd name="connsiteY58" fmla="*/ 2312527 h 2343350"/>
              <a:gd name="connsiteX59" fmla="*/ 2424701 w 6513816"/>
              <a:gd name="connsiteY59" fmla="*/ 2302253 h 2343350"/>
              <a:gd name="connsiteX60" fmla="*/ 3051425 w 6513816"/>
              <a:gd name="connsiteY60" fmla="*/ 2322801 h 2343350"/>
              <a:gd name="connsiteX61" fmla="*/ 3267182 w 6513816"/>
              <a:gd name="connsiteY61" fmla="*/ 2343350 h 2343350"/>
              <a:gd name="connsiteX62" fmla="*/ 3708971 w 6513816"/>
              <a:gd name="connsiteY62" fmla="*/ 2322801 h 2343350"/>
              <a:gd name="connsiteX63" fmla="*/ 3811712 w 6513816"/>
              <a:gd name="connsiteY63" fmla="*/ 2302253 h 2343350"/>
              <a:gd name="connsiteX64" fmla="*/ 3873357 w 6513816"/>
              <a:gd name="connsiteY64" fmla="*/ 2281705 h 2343350"/>
              <a:gd name="connsiteX65" fmla="*/ 3945276 w 6513816"/>
              <a:gd name="connsiteY65" fmla="*/ 2250882 h 2343350"/>
              <a:gd name="connsiteX66" fmla="*/ 3996647 w 6513816"/>
              <a:gd name="connsiteY66" fmla="*/ 2220060 h 2343350"/>
              <a:gd name="connsiteX67" fmla="*/ 4161034 w 6513816"/>
              <a:gd name="connsiteY67" fmla="*/ 2178963 h 2343350"/>
              <a:gd name="connsiteX68" fmla="*/ 4315146 w 6513816"/>
              <a:gd name="connsiteY68" fmla="*/ 2117318 h 2343350"/>
              <a:gd name="connsiteX69" fmla="*/ 4397339 w 6513816"/>
              <a:gd name="connsiteY69" fmla="*/ 2086496 h 2343350"/>
              <a:gd name="connsiteX70" fmla="*/ 4448710 w 6513816"/>
              <a:gd name="connsiteY70" fmla="*/ 2076222 h 2343350"/>
              <a:gd name="connsiteX71" fmla="*/ 4489807 w 6513816"/>
              <a:gd name="connsiteY71" fmla="*/ 2065948 h 2343350"/>
              <a:gd name="connsiteX72" fmla="*/ 4561726 w 6513816"/>
              <a:gd name="connsiteY72" fmla="*/ 2035125 h 2343350"/>
              <a:gd name="connsiteX73" fmla="*/ 4602822 w 6513816"/>
              <a:gd name="connsiteY73" fmla="*/ 2014577 h 2343350"/>
              <a:gd name="connsiteX74" fmla="*/ 4654193 w 6513816"/>
              <a:gd name="connsiteY74" fmla="*/ 2004303 h 2343350"/>
              <a:gd name="connsiteX75" fmla="*/ 4777483 w 6513816"/>
              <a:gd name="connsiteY75" fmla="*/ 1952932 h 2343350"/>
              <a:gd name="connsiteX76" fmla="*/ 4869950 w 6513816"/>
              <a:gd name="connsiteY76" fmla="*/ 1942658 h 2343350"/>
              <a:gd name="connsiteX77" fmla="*/ 4972692 w 6513816"/>
              <a:gd name="connsiteY77" fmla="*/ 1922109 h 2343350"/>
              <a:gd name="connsiteX78" fmla="*/ 5599416 w 6513816"/>
              <a:gd name="connsiteY78" fmla="*/ 1881013 h 2343350"/>
              <a:gd name="connsiteX79" fmla="*/ 5722705 w 6513816"/>
              <a:gd name="connsiteY79" fmla="*/ 1860464 h 2343350"/>
              <a:gd name="connsiteX80" fmla="*/ 5845995 w 6513816"/>
              <a:gd name="connsiteY80" fmla="*/ 1850190 h 2343350"/>
              <a:gd name="connsiteX81" fmla="*/ 5928189 w 6513816"/>
              <a:gd name="connsiteY81" fmla="*/ 1829642 h 2343350"/>
              <a:gd name="connsiteX82" fmla="*/ 6020656 w 6513816"/>
              <a:gd name="connsiteY82" fmla="*/ 1819368 h 2343350"/>
              <a:gd name="connsiteX83" fmla="*/ 6123398 w 6513816"/>
              <a:gd name="connsiteY83" fmla="*/ 1788545 h 2343350"/>
              <a:gd name="connsiteX84" fmla="*/ 6205591 w 6513816"/>
              <a:gd name="connsiteY84" fmla="*/ 1757723 h 2343350"/>
              <a:gd name="connsiteX85" fmla="*/ 6246687 w 6513816"/>
              <a:gd name="connsiteY85" fmla="*/ 1737175 h 2343350"/>
              <a:gd name="connsiteX86" fmla="*/ 6308332 w 6513816"/>
              <a:gd name="connsiteY86" fmla="*/ 1716626 h 2343350"/>
              <a:gd name="connsiteX87" fmla="*/ 6390526 w 6513816"/>
              <a:gd name="connsiteY87" fmla="*/ 1685804 h 2343350"/>
              <a:gd name="connsiteX88" fmla="*/ 6452171 w 6513816"/>
              <a:gd name="connsiteY88" fmla="*/ 1634433 h 2343350"/>
              <a:gd name="connsiteX89" fmla="*/ 6462445 w 6513816"/>
              <a:gd name="connsiteY89" fmla="*/ 1603610 h 2343350"/>
              <a:gd name="connsiteX90" fmla="*/ 6482993 w 6513816"/>
              <a:gd name="connsiteY90" fmla="*/ 1572788 h 2343350"/>
              <a:gd name="connsiteX91" fmla="*/ 6493267 w 6513816"/>
              <a:gd name="connsiteY91" fmla="*/ 1511143 h 2343350"/>
              <a:gd name="connsiteX92" fmla="*/ 6503541 w 6513816"/>
              <a:gd name="connsiteY92" fmla="*/ 1439224 h 2343350"/>
              <a:gd name="connsiteX93" fmla="*/ 6513816 w 6513816"/>
              <a:gd name="connsiteY93" fmla="*/ 1398127 h 2343350"/>
              <a:gd name="connsiteX94" fmla="*/ 6503541 w 6513816"/>
              <a:gd name="connsiteY94" fmla="*/ 1223467 h 2343350"/>
              <a:gd name="connsiteX95" fmla="*/ 6472719 w 6513816"/>
              <a:gd name="connsiteY95" fmla="*/ 1120725 h 2343350"/>
              <a:gd name="connsiteX96" fmla="*/ 6431622 w 6513816"/>
              <a:gd name="connsiteY96" fmla="*/ 1028258 h 2343350"/>
              <a:gd name="connsiteX97" fmla="*/ 6390526 w 6513816"/>
              <a:gd name="connsiteY97" fmla="*/ 935790 h 2343350"/>
              <a:gd name="connsiteX98" fmla="*/ 6380251 w 6513816"/>
              <a:gd name="connsiteY98" fmla="*/ 904968 h 2343350"/>
              <a:gd name="connsiteX99" fmla="*/ 6359703 w 6513816"/>
              <a:gd name="connsiteY99" fmla="*/ 874145 h 2343350"/>
              <a:gd name="connsiteX100" fmla="*/ 6328881 w 6513816"/>
              <a:gd name="connsiteY100" fmla="*/ 812500 h 2343350"/>
              <a:gd name="connsiteX101" fmla="*/ 6298058 w 6513816"/>
              <a:gd name="connsiteY101" fmla="*/ 781678 h 2343350"/>
              <a:gd name="connsiteX102" fmla="*/ 6277510 w 6513816"/>
              <a:gd name="connsiteY102" fmla="*/ 750855 h 2343350"/>
              <a:gd name="connsiteX103" fmla="*/ 6246687 w 6513816"/>
              <a:gd name="connsiteY103" fmla="*/ 720033 h 2343350"/>
              <a:gd name="connsiteX104" fmla="*/ 6154220 w 6513816"/>
              <a:gd name="connsiteY104" fmla="*/ 607017 h 2343350"/>
              <a:gd name="connsiteX105" fmla="*/ 6092575 w 6513816"/>
              <a:gd name="connsiteY105" fmla="*/ 565921 h 2343350"/>
              <a:gd name="connsiteX106" fmla="*/ 6061753 w 6513816"/>
              <a:gd name="connsiteY106" fmla="*/ 535098 h 2343350"/>
              <a:gd name="connsiteX107" fmla="*/ 6010382 w 6513816"/>
              <a:gd name="connsiteY107" fmla="*/ 494001 h 2343350"/>
              <a:gd name="connsiteX108" fmla="*/ 5989834 w 6513816"/>
              <a:gd name="connsiteY108" fmla="*/ 463179 h 2343350"/>
              <a:gd name="connsiteX109" fmla="*/ 5907640 w 6513816"/>
              <a:gd name="connsiteY109" fmla="*/ 401534 h 2343350"/>
              <a:gd name="connsiteX110" fmla="*/ 5845995 w 6513816"/>
              <a:gd name="connsiteY110" fmla="*/ 350163 h 2343350"/>
              <a:gd name="connsiteX111" fmla="*/ 5763802 w 6513816"/>
              <a:gd name="connsiteY111" fmla="*/ 319341 h 2343350"/>
              <a:gd name="connsiteX112" fmla="*/ 5650786 w 6513816"/>
              <a:gd name="connsiteY112" fmla="*/ 257696 h 2343350"/>
              <a:gd name="connsiteX113" fmla="*/ 5619964 w 6513816"/>
              <a:gd name="connsiteY113" fmla="*/ 247422 h 2343350"/>
              <a:gd name="connsiteX114" fmla="*/ 5517222 w 6513816"/>
              <a:gd name="connsiteY114" fmla="*/ 216599 h 2343350"/>
              <a:gd name="connsiteX115" fmla="*/ 5424755 w 6513816"/>
              <a:gd name="connsiteY115" fmla="*/ 175503 h 2343350"/>
              <a:gd name="connsiteX116" fmla="*/ 5342562 w 6513816"/>
              <a:gd name="connsiteY116" fmla="*/ 144680 h 2343350"/>
              <a:gd name="connsiteX117" fmla="*/ 5311739 w 6513816"/>
              <a:gd name="connsiteY117" fmla="*/ 134406 h 2343350"/>
              <a:gd name="connsiteX118" fmla="*/ 5250094 w 6513816"/>
              <a:gd name="connsiteY118" fmla="*/ 124132 h 2343350"/>
              <a:gd name="connsiteX119" fmla="*/ 5126804 w 6513816"/>
              <a:gd name="connsiteY119" fmla="*/ 93309 h 2343350"/>
              <a:gd name="connsiteX120" fmla="*/ 4952144 w 6513816"/>
              <a:gd name="connsiteY120" fmla="*/ 52213 h 2343350"/>
              <a:gd name="connsiteX121" fmla="*/ 4818580 w 6513816"/>
              <a:gd name="connsiteY121" fmla="*/ 31664 h 2343350"/>
              <a:gd name="connsiteX122" fmla="*/ 4705564 w 6513816"/>
              <a:gd name="connsiteY122" fmla="*/ 11116 h 2343350"/>
              <a:gd name="connsiteX123" fmla="*/ 4428162 w 6513816"/>
              <a:gd name="connsiteY123" fmla="*/ 842 h 2343350"/>
              <a:gd name="connsiteX124" fmla="*/ 3801438 w 6513816"/>
              <a:gd name="connsiteY124" fmla="*/ 11116 h 2343350"/>
              <a:gd name="connsiteX125" fmla="*/ 2948683 w 6513816"/>
              <a:gd name="connsiteY125" fmla="*/ 11116 h 2343350"/>
              <a:gd name="connsiteX126" fmla="*/ 2753474 w 6513816"/>
              <a:gd name="connsiteY126" fmla="*/ 31664 h 2343350"/>
              <a:gd name="connsiteX127" fmla="*/ 2691829 w 6513816"/>
              <a:gd name="connsiteY127" fmla="*/ 41939 h 2343350"/>
              <a:gd name="connsiteX128" fmla="*/ 2599362 w 6513816"/>
              <a:gd name="connsiteY128" fmla="*/ 72761 h 2343350"/>
              <a:gd name="connsiteX129" fmla="*/ 2568539 w 6513816"/>
              <a:gd name="connsiteY129" fmla="*/ 83035 h 23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13816" h="2343350">
                <a:moveTo>
                  <a:pt x="2794571" y="72761"/>
                </a:moveTo>
                <a:cubicBezTo>
                  <a:pt x="2763748" y="69336"/>
                  <a:pt x="2733008" y="65062"/>
                  <a:pt x="2702103" y="62487"/>
                </a:cubicBezTo>
                <a:cubicBezTo>
                  <a:pt x="2568607" y="51362"/>
                  <a:pt x="2434195" y="49368"/>
                  <a:pt x="2301411" y="31664"/>
                </a:cubicBezTo>
                <a:lnTo>
                  <a:pt x="2147299" y="11116"/>
                </a:lnTo>
                <a:lnTo>
                  <a:pt x="1006867" y="31664"/>
                </a:lnTo>
                <a:cubicBezTo>
                  <a:pt x="990430" y="32085"/>
                  <a:pt x="925348" y="45139"/>
                  <a:pt x="904126" y="52213"/>
                </a:cubicBezTo>
                <a:cubicBezTo>
                  <a:pt x="886630" y="58045"/>
                  <a:pt x="870382" y="67337"/>
                  <a:pt x="852755" y="72761"/>
                </a:cubicBezTo>
                <a:cubicBezTo>
                  <a:pt x="825763" y="81066"/>
                  <a:pt x="770562" y="93309"/>
                  <a:pt x="770562" y="93309"/>
                </a:cubicBezTo>
                <a:cubicBezTo>
                  <a:pt x="717194" y="146677"/>
                  <a:pt x="764300" y="108761"/>
                  <a:pt x="678094" y="144680"/>
                </a:cubicBezTo>
                <a:cubicBezTo>
                  <a:pt x="535427" y="204125"/>
                  <a:pt x="671871" y="157029"/>
                  <a:pt x="585627" y="185777"/>
                </a:cubicBezTo>
                <a:cubicBezTo>
                  <a:pt x="537770" y="233631"/>
                  <a:pt x="599727" y="178725"/>
                  <a:pt x="523982" y="216599"/>
                </a:cubicBezTo>
                <a:cubicBezTo>
                  <a:pt x="515318" y="220931"/>
                  <a:pt x="510875" y="230947"/>
                  <a:pt x="503434" y="237148"/>
                </a:cubicBezTo>
                <a:cubicBezTo>
                  <a:pt x="469742" y="265225"/>
                  <a:pt x="437184" y="295014"/>
                  <a:pt x="400692" y="319341"/>
                </a:cubicBezTo>
                <a:cubicBezTo>
                  <a:pt x="390418" y="326190"/>
                  <a:pt x="379355" y="331984"/>
                  <a:pt x="369869" y="339889"/>
                </a:cubicBezTo>
                <a:cubicBezTo>
                  <a:pt x="318854" y="382401"/>
                  <a:pt x="357466" y="367396"/>
                  <a:pt x="287676" y="411808"/>
                </a:cubicBezTo>
                <a:cubicBezTo>
                  <a:pt x="268294" y="424142"/>
                  <a:pt x="247025" y="433300"/>
                  <a:pt x="226031" y="442631"/>
                </a:cubicBezTo>
                <a:cubicBezTo>
                  <a:pt x="216135" y="447029"/>
                  <a:pt x="204895" y="448062"/>
                  <a:pt x="195209" y="452905"/>
                </a:cubicBezTo>
                <a:cubicBezTo>
                  <a:pt x="121069" y="489974"/>
                  <a:pt x="213352" y="457976"/>
                  <a:pt x="123290" y="494001"/>
                </a:cubicBezTo>
                <a:cubicBezTo>
                  <a:pt x="103179" y="502045"/>
                  <a:pt x="61645" y="514550"/>
                  <a:pt x="61645" y="514550"/>
                </a:cubicBezTo>
                <a:cubicBezTo>
                  <a:pt x="37727" y="538467"/>
                  <a:pt x="23915" y="548955"/>
                  <a:pt x="10274" y="586469"/>
                </a:cubicBezTo>
                <a:cubicBezTo>
                  <a:pt x="3155" y="606047"/>
                  <a:pt x="3425" y="627566"/>
                  <a:pt x="0" y="648114"/>
                </a:cubicBezTo>
                <a:cubicBezTo>
                  <a:pt x="6849" y="675512"/>
                  <a:pt x="9423" y="704350"/>
                  <a:pt x="20548" y="730307"/>
                </a:cubicBezTo>
                <a:cubicBezTo>
                  <a:pt x="30276" y="753006"/>
                  <a:pt x="50601" y="769863"/>
                  <a:pt x="61645" y="791952"/>
                </a:cubicBezTo>
                <a:lnTo>
                  <a:pt x="92467" y="853597"/>
                </a:lnTo>
                <a:cubicBezTo>
                  <a:pt x="95892" y="880995"/>
                  <a:pt x="95156" y="909242"/>
                  <a:pt x="102741" y="935790"/>
                </a:cubicBezTo>
                <a:cubicBezTo>
                  <a:pt x="109052" y="957880"/>
                  <a:pt x="123937" y="976576"/>
                  <a:pt x="133564" y="997435"/>
                </a:cubicBezTo>
                <a:cubicBezTo>
                  <a:pt x="144494" y="1021116"/>
                  <a:pt x="155473" y="1044842"/>
                  <a:pt x="164386" y="1069354"/>
                </a:cubicBezTo>
                <a:cubicBezTo>
                  <a:pt x="185248" y="1126725"/>
                  <a:pt x="164088" y="1092632"/>
                  <a:pt x="184935" y="1141273"/>
                </a:cubicBezTo>
                <a:cubicBezTo>
                  <a:pt x="190968" y="1155350"/>
                  <a:pt x="200105" y="1168029"/>
                  <a:pt x="205483" y="1182370"/>
                </a:cubicBezTo>
                <a:cubicBezTo>
                  <a:pt x="210441" y="1195592"/>
                  <a:pt x="212042" y="1209844"/>
                  <a:pt x="215757" y="1223467"/>
                </a:cubicBezTo>
                <a:cubicBezTo>
                  <a:pt x="222317" y="1247521"/>
                  <a:pt x="227784" y="1271955"/>
                  <a:pt x="236305" y="1295386"/>
                </a:cubicBezTo>
                <a:cubicBezTo>
                  <a:pt x="241539" y="1309780"/>
                  <a:pt x="251166" y="1322262"/>
                  <a:pt x="256854" y="1336482"/>
                </a:cubicBezTo>
                <a:cubicBezTo>
                  <a:pt x="264898" y="1356593"/>
                  <a:pt x="269358" y="1378016"/>
                  <a:pt x="277402" y="1398127"/>
                </a:cubicBezTo>
                <a:cubicBezTo>
                  <a:pt x="286529" y="1420945"/>
                  <a:pt x="316605" y="1473212"/>
                  <a:pt x="328773" y="1490595"/>
                </a:cubicBezTo>
                <a:cubicBezTo>
                  <a:pt x="410514" y="1607369"/>
                  <a:pt x="339081" y="1500911"/>
                  <a:pt x="390418" y="1562514"/>
                </a:cubicBezTo>
                <a:cubicBezTo>
                  <a:pt x="401380" y="1575668"/>
                  <a:pt x="409864" y="1590812"/>
                  <a:pt x="421240" y="1603610"/>
                </a:cubicBezTo>
                <a:cubicBezTo>
                  <a:pt x="437329" y="1621710"/>
                  <a:pt x="456411" y="1636981"/>
                  <a:pt x="472611" y="1654981"/>
                </a:cubicBezTo>
                <a:cubicBezTo>
                  <a:pt x="487281" y="1671281"/>
                  <a:pt x="499268" y="1689849"/>
                  <a:pt x="513708" y="1706352"/>
                </a:cubicBezTo>
                <a:cubicBezTo>
                  <a:pt x="523276" y="1717287"/>
                  <a:pt x="534962" y="1726240"/>
                  <a:pt x="544530" y="1737175"/>
                </a:cubicBezTo>
                <a:cubicBezTo>
                  <a:pt x="558970" y="1753678"/>
                  <a:pt x="568608" y="1774717"/>
                  <a:pt x="585627" y="1788545"/>
                </a:cubicBezTo>
                <a:cubicBezTo>
                  <a:pt x="757715" y="1928366"/>
                  <a:pt x="653559" y="1833415"/>
                  <a:pt x="750013" y="1891287"/>
                </a:cubicBezTo>
                <a:cubicBezTo>
                  <a:pt x="771190" y="1903993"/>
                  <a:pt x="791110" y="1918684"/>
                  <a:pt x="811658" y="1932383"/>
                </a:cubicBezTo>
                <a:cubicBezTo>
                  <a:pt x="821932" y="1939233"/>
                  <a:pt x="832839" y="1945218"/>
                  <a:pt x="842481" y="1952932"/>
                </a:cubicBezTo>
                <a:cubicBezTo>
                  <a:pt x="859604" y="1966631"/>
                  <a:pt x="875047" y="1982746"/>
                  <a:pt x="893851" y="1994028"/>
                </a:cubicBezTo>
                <a:cubicBezTo>
                  <a:pt x="926684" y="2013728"/>
                  <a:pt x="961042" y="2031178"/>
                  <a:pt x="996593" y="2045399"/>
                </a:cubicBezTo>
                <a:cubicBezTo>
                  <a:pt x="1013717" y="2052249"/>
                  <a:pt x="1031773" y="2057117"/>
                  <a:pt x="1047964" y="2065948"/>
                </a:cubicBezTo>
                <a:cubicBezTo>
                  <a:pt x="1069644" y="2077774"/>
                  <a:pt x="1086984" y="2097145"/>
                  <a:pt x="1109609" y="2107044"/>
                </a:cubicBezTo>
                <a:cubicBezTo>
                  <a:pt x="1142366" y="2121375"/>
                  <a:pt x="1179026" y="2124908"/>
                  <a:pt x="1212350" y="2137867"/>
                </a:cubicBezTo>
                <a:cubicBezTo>
                  <a:pt x="1240899" y="2148969"/>
                  <a:pt x="1266480" y="2166685"/>
                  <a:pt x="1294544" y="2178963"/>
                </a:cubicBezTo>
                <a:cubicBezTo>
                  <a:pt x="1321352" y="2190691"/>
                  <a:pt x="1350169" y="2197524"/>
                  <a:pt x="1376737" y="2209786"/>
                </a:cubicBezTo>
                <a:cubicBezTo>
                  <a:pt x="1394868" y="2218154"/>
                  <a:pt x="1409341" y="2233784"/>
                  <a:pt x="1428108" y="2240608"/>
                </a:cubicBezTo>
                <a:cubicBezTo>
                  <a:pt x="1447686" y="2247727"/>
                  <a:pt x="1469205" y="2247457"/>
                  <a:pt x="1489753" y="2250882"/>
                </a:cubicBezTo>
                <a:cubicBezTo>
                  <a:pt x="1510301" y="2257732"/>
                  <a:pt x="1531287" y="2263387"/>
                  <a:pt x="1551398" y="2271431"/>
                </a:cubicBezTo>
                <a:cubicBezTo>
                  <a:pt x="1590662" y="2287137"/>
                  <a:pt x="1586110" y="2293985"/>
                  <a:pt x="1623317" y="2302253"/>
                </a:cubicBezTo>
                <a:cubicBezTo>
                  <a:pt x="1643653" y="2306772"/>
                  <a:pt x="1664535" y="2308442"/>
                  <a:pt x="1684962" y="2312527"/>
                </a:cubicBezTo>
                <a:cubicBezTo>
                  <a:pt x="1698808" y="2315296"/>
                  <a:pt x="1712212" y="2320032"/>
                  <a:pt x="1726058" y="2322801"/>
                </a:cubicBezTo>
                <a:cubicBezTo>
                  <a:pt x="1746485" y="2326887"/>
                  <a:pt x="1767155" y="2329651"/>
                  <a:pt x="1787703" y="2333076"/>
                </a:cubicBezTo>
                <a:lnTo>
                  <a:pt x="2137025" y="2322801"/>
                </a:lnTo>
                <a:cubicBezTo>
                  <a:pt x="2178225" y="2321010"/>
                  <a:pt x="2219180" y="2315465"/>
                  <a:pt x="2260314" y="2312527"/>
                </a:cubicBezTo>
                <a:lnTo>
                  <a:pt x="2424701" y="2302253"/>
                </a:lnTo>
                <a:cubicBezTo>
                  <a:pt x="2549881" y="2305463"/>
                  <a:pt x="2890011" y="2311539"/>
                  <a:pt x="3051425" y="2322801"/>
                </a:cubicBezTo>
                <a:cubicBezTo>
                  <a:pt x="3123494" y="2327829"/>
                  <a:pt x="3195263" y="2336500"/>
                  <a:pt x="3267182" y="2343350"/>
                </a:cubicBezTo>
                <a:lnTo>
                  <a:pt x="3708971" y="2322801"/>
                </a:lnTo>
                <a:cubicBezTo>
                  <a:pt x="3732233" y="2321377"/>
                  <a:pt x="3785864" y="2310007"/>
                  <a:pt x="3811712" y="2302253"/>
                </a:cubicBezTo>
                <a:cubicBezTo>
                  <a:pt x="3832458" y="2296029"/>
                  <a:pt x="3855335" y="2293719"/>
                  <a:pt x="3873357" y="2281705"/>
                </a:cubicBezTo>
                <a:cubicBezTo>
                  <a:pt x="3915929" y="2253325"/>
                  <a:pt x="3892201" y="2264152"/>
                  <a:pt x="3945276" y="2250882"/>
                </a:cubicBezTo>
                <a:cubicBezTo>
                  <a:pt x="3962400" y="2240608"/>
                  <a:pt x="3978468" y="2228323"/>
                  <a:pt x="3996647" y="2220060"/>
                </a:cubicBezTo>
                <a:cubicBezTo>
                  <a:pt x="4056770" y="2192732"/>
                  <a:pt x="4092933" y="2196884"/>
                  <a:pt x="4161034" y="2178963"/>
                </a:cubicBezTo>
                <a:cubicBezTo>
                  <a:pt x="4282221" y="2147072"/>
                  <a:pt x="4219545" y="2158290"/>
                  <a:pt x="4315146" y="2117318"/>
                </a:cubicBezTo>
                <a:cubicBezTo>
                  <a:pt x="4342041" y="2105792"/>
                  <a:pt x="4369372" y="2095101"/>
                  <a:pt x="4397339" y="2086496"/>
                </a:cubicBezTo>
                <a:cubicBezTo>
                  <a:pt x="4414030" y="2081361"/>
                  <a:pt x="4431663" y="2080010"/>
                  <a:pt x="4448710" y="2076222"/>
                </a:cubicBezTo>
                <a:cubicBezTo>
                  <a:pt x="4462494" y="2073159"/>
                  <a:pt x="4476108" y="2069373"/>
                  <a:pt x="4489807" y="2065948"/>
                </a:cubicBezTo>
                <a:cubicBezTo>
                  <a:pt x="4626074" y="1997811"/>
                  <a:pt x="4455925" y="2080468"/>
                  <a:pt x="4561726" y="2035125"/>
                </a:cubicBezTo>
                <a:cubicBezTo>
                  <a:pt x="4575803" y="2029092"/>
                  <a:pt x="4588292" y="2019420"/>
                  <a:pt x="4602822" y="2014577"/>
                </a:cubicBezTo>
                <a:cubicBezTo>
                  <a:pt x="4619389" y="2009055"/>
                  <a:pt x="4637069" y="2007728"/>
                  <a:pt x="4654193" y="2004303"/>
                </a:cubicBezTo>
                <a:cubicBezTo>
                  <a:pt x="4695879" y="1983460"/>
                  <a:pt x="4731125" y="1962203"/>
                  <a:pt x="4777483" y="1952932"/>
                </a:cubicBezTo>
                <a:cubicBezTo>
                  <a:pt x="4807893" y="1946850"/>
                  <a:pt x="4839318" y="1947495"/>
                  <a:pt x="4869950" y="1942658"/>
                </a:cubicBezTo>
                <a:cubicBezTo>
                  <a:pt x="4904448" y="1937211"/>
                  <a:pt x="4937927" y="1925452"/>
                  <a:pt x="4972692" y="1922109"/>
                </a:cubicBezTo>
                <a:cubicBezTo>
                  <a:pt x="5187122" y="1901491"/>
                  <a:pt x="5387661" y="1892158"/>
                  <a:pt x="5599416" y="1881013"/>
                </a:cubicBezTo>
                <a:cubicBezTo>
                  <a:pt x="5640512" y="1874163"/>
                  <a:pt x="5681363" y="1865632"/>
                  <a:pt x="5722705" y="1860464"/>
                </a:cubicBezTo>
                <a:cubicBezTo>
                  <a:pt x="5763626" y="1855349"/>
                  <a:pt x="5805212" y="1856307"/>
                  <a:pt x="5845995" y="1850190"/>
                </a:cubicBezTo>
                <a:cubicBezTo>
                  <a:pt x="5873924" y="1846001"/>
                  <a:pt x="5900378" y="1834550"/>
                  <a:pt x="5928189" y="1829642"/>
                </a:cubicBezTo>
                <a:cubicBezTo>
                  <a:pt x="5958729" y="1824253"/>
                  <a:pt x="5989834" y="1822793"/>
                  <a:pt x="6020656" y="1819368"/>
                </a:cubicBezTo>
                <a:cubicBezTo>
                  <a:pt x="6111733" y="1773828"/>
                  <a:pt x="6004009" y="1822656"/>
                  <a:pt x="6123398" y="1788545"/>
                </a:cubicBezTo>
                <a:cubicBezTo>
                  <a:pt x="6151533" y="1780507"/>
                  <a:pt x="6178581" y="1768977"/>
                  <a:pt x="6205591" y="1757723"/>
                </a:cubicBezTo>
                <a:cubicBezTo>
                  <a:pt x="6219728" y="1751832"/>
                  <a:pt x="6232467" y="1742863"/>
                  <a:pt x="6246687" y="1737175"/>
                </a:cubicBezTo>
                <a:cubicBezTo>
                  <a:pt x="6266798" y="1729131"/>
                  <a:pt x="6288959" y="1726312"/>
                  <a:pt x="6308332" y="1716626"/>
                </a:cubicBezTo>
                <a:cubicBezTo>
                  <a:pt x="6362059" y="1689763"/>
                  <a:pt x="6334570" y="1699793"/>
                  <a:pt x="6390526" y="1685804"/>
                </a:cubicBezTo>
                <a:cubicBezTo>
                  <a:pt x="6413267" y="1670643"/>
                  <a:pt x="6436351" y="1658162"/>
                  <a:pt x="6452171" y="1634433"/>
                </a:cubicBezTo>
                <a:cubicBezTo>
                  <a:pt x="6458178" y="1625422"/>
                  <a:pt x="6457602" y="1613297"/>
                  <a:pt x="6462445" y="1603610"/>
                </a:cubicBezTo>
                <a:cubicBezTo>
                  <a:pt x="6467967" y="1592566"/>
                  <a:pt x="6476144" y="1583062"/>
                  <a:pt x="6482993" y="1572788"/>
                </a:cubicBezTo>
                <a:cubicBezTo>
                  <a:pt x="6486418" y="1552240"/>
                  <a:pt x="6490099" y="1531733"/>
                  <a:pt x="6493267" y="1511143"/>
                </a:cubicBezTo>
                <a:cubicBezTo>
                  <a:pt x="6496949" y="1487208"/>
                  <a:pt x="6499209" y="1463050"/>
                  <a:pt x="6503541" y="1439224"/>
                </a:cubicBezTo>
                <a:cubicBezTo>
                  <a:pt x="6506067" y="1425331"/>
                  <a:pt x="6510391" y="1411826"/>
                  <a:pt x="6513816" y="1398127"/>
                </a:cubicBezTo>
                <a:cubicBezTo>
                  <a:pt x="6510391" y="1339907"/>
                  <a:pt x="6509071" y="1281525"/>
                  <a:pt x="6503541" y="1223467"/>
                </a:cubicBezTo>
                <a:cubicBezTo>
                  <a:pt x="6501372" y="1200696"/>
                  <a:pt x="6477242" y="1135424"/>
                  <a:pt x="6472719" y="1120725"/>
                </a:cubicBezTo>
                <a:cubicBezTo>
                  <a:pt x="6446931" y="1036913"/>
                  <a:pt x="6470803" y="1067437"/>
                  <a:pt x="6431622" y="1028258"/>
                </a:cubicBezTo>
                <a:cubicBezTo>
                  <a:pt x="6378617" y="869241"/>
                  <a:pt x="6439366" y="1033468"/>
                  <a:pt x="6390526" y="935790"/>
                </a:cubicBezTo>
                <a:cubicBezTo>
                  <a:pt x="6385683" y="926104"/>
                  <a:pt x="6385094" y="914654"/>
                  <a:pt x="6380251" y="904968"/>
                </a:cubicBezTo>
                <a:cubicBezTo>
                  <a:pt x="6374729" y="893924"/>
                  <a:pt x="6365225" y="885190"/>
                  <a:pt x="6359703" y="874145"/>
                </a:cubicBezTo>
                <a:cubicBezTo>
                  <a:pt x="6336537" y="827812"/>
                  <a:pt x="6365683" y="856663"/>
                  <a:pt x="6328881" y="812500"/>
                </a:cubicBezTo>
                <a:cubicBezTo>
                  <a:pt x="6319579" y="801338"/>
                  <a:pt x="6307360" y="792840"/>
                  <a:pt x="6298058" y="781678"/>
                </a:cubicBezTo>
                <a:cubicBezTo>
                  <a:pt x="6290153" y="772192"/>
                  <a:pt x="6285415" y="760341"/>
                  <a:pt x="6277510" y="750855"/>
                </a:cubicBezTo>
                <a:cubicBezTo>
                  <a:pt x="6268208" y="739693"/>
                  <a:pt x="6255607" y="731502"/>
                  <a:pt x="6246687" y="720033"/>
                </a:cubicBezTo>
                <a:cubicBezTo>
                  <a:pt x="6194462" y="652887"/>
                  <a:pt x="6220795" y="661487"/>
                  <a:pt x="6154220" y="607017"/>
                </a:cubicBezTo>
                <a:cubicBezTo>
                  <a:pt x="6135106" y="591379"/>
                  <a:pt x="6110037" y="583384"/>
                  <a:pt x="6092575" y="565921"/>
                </a:cubicBezTo>
                <a:cubicBezTo>
                  <a:pt x="6082301" y="555647"/>
                  <a:pt x="6072688" y="544666"/>
                  <a:pt x="6061753" y="535098"/>
                </a:cubicBezTo>
                <a:cubicBezTo>
                  <a:pt x="6045250" y="520658"/>
                  <a:pt x="6025888" y="509507"/>
                  <a:pt x="6010382" y="494001"/>
                </a:cubicBezTo>
                <a:cubicBezTo>
                  <a:pt x="6001651" y="485270"/>
                  <a:pt x="5997548" y="472821"/>
                  <a:pt x="5989834" y="463179"/>
                </a:cubicBezTo>
                <a:cubicBezTo>
                  <a:pt x="5966274" y="433729"/>
                  <a:pt x="5940500" y="426179"/>
                  <a:pt x="5907640" y="401534"/>
                </a:cubicBezTo>
                <a:cubicBezTo>
                  <a:pt x="5886242" y="385485"/>
                  <a:pt x="5869219" y="363434"/>
                  <a:pt x="5845995" y="350163"/>
                </a:cubicBezTo>
                <a:cubicBezTo>
                  <a:pt x="5820590" y="335646"/>
                  <a:pt x="5790318" y="331715"/>
                  <a:pt x="5763802" y="319341"/>
                </a:cubicBezTo>
                <a:cubicBezTo>
                  <a:pt x="5666603" y="273981"/>
                  <a:pt x="5723226" y="288741"/>
                  <a:pt x="5650786" y="257696"/>
                </a:cubicBezTo>
                <a:cubicBezTo>
                  <a:pt x="5640832" y="253430"/>
                  <a:pt x="5630104" y="251225"/>
                  <a:pt x="5619964" y="247422"/>
                </a:cubicBezTo>
                <a:cubicBezTo>
                  <a:pt x="5542723" y="218456"/>
                  <a:pt x="5595820" y="232318"/>
                  <a:pt x="5517222" y="216599"/>
                </a:cubicBezTo>
                <a:cubicBezTo>
                  <a:pt x="5427015" y="162476"/>
                  <a:pt x="5504123" y="201959"/>
                  <a:pt x="5424755" y="175503"/>
                </a:cubicBezTo>
                <a:cubicBezTo>
                  <a:pt x="5396996" y="166250"/>
                  <a:pt x="5370061" y="154680"/>
                  <a:pt x="5342562" y="144680"/>
                </a:cubicBezTo>
                <a:cubicBezTo>
                  <a:pt x="5332384" y="140979"/>
                  <a:pt x="5322311" y="136755"/>
                  <a:pt x="5311739" y="134406"/>
                </a:cubicBezTo>
                <a:cubicBezTo>
                  <a:pt x="5291403" y="129887"/>
                  <a:pt x="5270430" y="128651"/>
                  <a:pt x="5250094" y="124132"/>
                </a:cubicBezTo>
                <a:cubicBezTo>
                  <a:pt x="5208741" y="114942"/>
                  <a:pt x="5126804" y="93309"/>
                  <a:pt x="5126804" y="93309"/>
                </a:cubicBezTo>
                <a:cubicBezTo>
                  <a:pt x="5037761" y="39883"/>
                  <a:pt x="5100107" y="67009"/>
                  <a:pt x="4952144" y="52213"/>
                </a:cubicBezTo>
                <a:cubicBezTo>
                  <a:pt x="4895515" y="46550"/>
                  <a:pt x="4869898" y="43068"/>
                  <a:pt x="4818580" y="31664"/>
                </a:cubicBezTo>
                <a:cubicBezTo>
                  <a:pt x="4768773" y="20595"/>
                  <a:pt x="4766109" y="14677"/>
                  <a:pt x="4705564" y="11116"/>
                </a:cubicBezTo>
                <a:cubicBezTo>
                  <a:pt x="4613193" y="5682"/>
                  <a:pt x="4520629" y="4267"/>
                  <a:pt x="4428162" y="842"/>
                </a:cubicBezTo>
                <a:lnTo>
                  <a:pt x="3801438" y="11116"/>
                </a:lnTo>
                <a:cubicBezTo>
                  <a:pt x="2720016" y="11116"/>
                  <a:pt x="3874154" y="-13896"/>
                  <a:pt x="2948683" y="11116"/>
                </a:cubicBezTo>
                <a:lnTo>
                  <a:pt x="2753474" y="31664"/>
                </a:lnTo>
                <a:cubicBezTo>
                  <a:pt x="2732825" y="34417"/>
                  <a:pt x="2712039" y="36886"/>
                  <a:pt x="2691829" y="41939"/>
                </a:cubicBezTo>
                <a:cubicBezTo>
                  <a:pt x="2691822" y="41941"/>
                  <a:pt x="2614777" y="67623"/>
                  <a:pt x="2599362" y="72761"/>
                </a:cubicBezTo>
                <a:lnTo>
                  <a:pt x="2568539" y="83035"/>
                </a:lnTo>
              </a:path>
            </a:pathLst>
          </a:cu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99BA3-4A34-DF45-A828-EDD991ED803E}"/>
              </a:ext>
            </a:extLst>
          </p:cNvPr>
          <p:cNvSpPr/>
          <p:nvPr/>
        </p:nvSpPr>
        <p:spPr>
          <a:xfrm>
            <a:off x="4452892" y="362731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68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(JSON)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06392" y="3182420"/>
            <a:ext cx="11579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“id”: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“body”: “VIM is obviously better!”,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“author”: “name”: 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AnyVIMUser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]	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</p:spTree>
    <p:extLst>
      <p:ext uri="{BB962C8B-B14F-4D97-AF65-F5344CB8AC3E}">
        <p14:creationId xmlns:p14="http://schemas.microsoft.com/office/powerpoint/2010/main" val="124222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(JSON)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06392" y="3182420"/>
            <a:ext cx="11579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“id”: 2,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[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“body”: “VIM is obviously better!”,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“author”: “name”: “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AnyVIMUser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}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]		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AB0C0-C863-1E49-8F7A-3B68E56C71D5}"/>
              </a:ext>
            </a:extLst>
          </p:cNvPr>
          <p:cNvSpPr txBox="1"/>
          <p:nvPr/>
        </p:nvSpPr>
        <p:spPr>
          <a:xfrm>
            <a:off x="1992946" y="2828477"/>
            <a:ext cx="8188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 != JSON over HTTP</a:t>
            </a:r>
            <a:endParaRPr lang="en-US" sz="8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8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result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06392" y="3182420"/>
            <a:ext cx="115792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“id”: 2,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[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{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“body”: “VIM is obviously better!”,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	“author”: “name”: “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AnyVIMUser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}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]		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AB0C0-C863-1E49-8F7A-3B68E56C71D5}"/>
              </a:ext>
            </a:extLst>
          </p:cNvPr>
          <p:cNvSpPr txBox="1"/>
          <p:nvPr/>
        </p:nvSpPr>
        <p:spPr>
          <a:xfrm>
            <a:off x="1992946" y="2828477"/>
            <a:ext cx="81887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 != JSON over HTTP</a:t>
            </a:r>
            <a:endParaRPr lang="en-US" sz="8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466E970-A523-4C42-BC84-3C68F096ACF5}"/>
              </a:ext>
            </a:extLst>
          </p:cNvPr>
          <p:cNvSpPr/>
          <p:nvPr/>
        </p:nvSpPr>
        <p:spPr>
          <a:xfrm>
            <a:off x="1114986" y="457043"/>
            <a:ext cx="10561834" cy="581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REST</a:t>
            </a:r>
            <a:r>
              <a:rPr lang="en-US" sz="3200" dirty="0"/>
              <a:t> leverages </a:t>
            </a:r>
            <a:r>
              <a:rPr lang="en-US" sz="3200" dirty="0">
                <a:solidFill>
                  <a:schemeClr val="accent4"/>
                </a:solidFill>
              </a:rPr>
              <a:t>HTTP</a:t>
            </a:r>
            <a:r>
              <a:rPr lang="en-US" sz="3200" dirty="0"/>
              <a:t> in several ways: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4"/>
                </a:solidFill>
              </a:rPr>
              <a:t>Verbs</a:t>
            </a:r>
            <a:r>
              <a:rPr lang="en-US" sz="2000" dirty="0"/>
              <a:t>:</a:t>
            </a:r>
          </a:p>
          <a:p>
            <a:r>
              <a:rPr lang="en-US" sz="2000" dirty="0"/>
              <a:t>	POST </a:t>
            </a:r>
            <a:r>
              <a:rPr lang="en-US" sz="2000" dirty="0">
                <a:sym typeface="Wingdings" pitchFamily="2" charset="2"/>
              </a:rPr>
              <a:t> CREATE</a:t>
            </a:r>
          </a:p>
          <a:p>
            <a:r>
              <a:rPr lang="en-US" sz="2000" dirty="0">
                <a:sym typeface="Wingdings" pitchFamily="2" charset="2"/>
              </a:rPr>
              <a:t>	GET  READ</a:t>
            </a:r>
          </a:p>
          <a:p>
            <a:r>
              <a:rPr lang="en-US" sz="2000" dirty="0">
                <a:sym typeface="Wingdings" pitchFamily="2" charset="2"/>
              </a:rPr>
              <a:t>	PUT  REPLACE</a:t>
            </a:r>
          </a:p>
          <a:p>
            <a:r>
              <a:rPr lang="en-US" sz="2000" dirty="0">
                <a:sym typeface="Wingdings" pitchFamily="2" charset="2"/>
              </a:rPr>
              <a:t>	PATCH -&gt; PARTIAL REPLACE</a:t>
            </a:r>
          </a:p>
          <a:p>
            <a:r>
              <a:rPr lang="en-US" sz="2000" dirty="0">
                <a:sym typeface="Wingdings" pitchFamily="2" charset="2"/>
              </a:rPr>
              <a:t>	DELETE  uhm… DELETE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olidFill>
                  <a:schemeClr val="accent4"/>
                </a:solidFill>
                <a:sym typeface="Wingdings" pitchFamily="2" charset="2"/>
              </a:rPr>
              <a:t>Caching</a:t>
            </a:r>
          </a:p>
          <a:p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accent4"/>
                </a:solidFill>
                <a:sym typeface="Wingdings" pitchFamily="2" charset="2"/>
              </a:rPr>
              <a:t>Proxies</a:t>
            </a:r>
          </a:p>
          <a:p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r>
              <a:rPr lang="en-US" sz="2000" dirty="0">
                <a:solidFill>
                  <a:schemeClr val="accent4"/>
                </a:solidFill>
                <a:sym typeface="Wingdings" pitchFamily="2" charset="2"/>
              </a:rPr>
              <a:t>ETC…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70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</p:spTree>
    <p:extLst>
      <p:ext uri="{BB962C8B-B14F-4D97-AF65-F5344CB8AC3E}">
        <p14:creationId xmlns:p14="http://schemas.microsoft.com/office/powerpoint/2010/main" val="767641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7D983-40E6-0A4E-B56E-488E6C7403ED}"/>
              </a:ext>
            </a:extLst>
          </p:cNvPr>
          <p:cNvSpPr/>
          <p:nvPr/>
        </p:nvSpPr>
        <p:spPr>
          <a:xfrm>
            <a:off x="6185559" y="1826500"/>
            <a:ext cx="473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 names are nouns (plural)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B2E140-4EA6-D745-B81D-76569D1A6437}"/>
              </a:ext>
            </a:extLst>
          </p:cNvPr>
          <p:cNvCxnSpPr/>
          <p:nvPr/>
        </p:nvCxnSpPr>
        <p:spPr>
          <a:xfrm flipH="1">
            <a:off x="5856270" y="2195832"/>
            <a:ext cx="1479478" cy="390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64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https://api.example.io/conversations/2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https://api.example.io/conversations/2/messages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 relationships 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(each resource accessible by it’s link)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B5F0B7-30C0-8D40-8AFB-577540B0DF59}"/>
              </a:ext>
            </a:extLst>
          </p:cNvPr>
          <p:cNvCxnSpPr/>
          <p:nvPr/>
        </p:nvCxnSpPr>
        <p:spPr>
          <a:xfrm flipH="1">
            <a:off x="5280918" y="3684376"/>
            <a:ext cx="1479478" cy="3909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ADCD0E-F56D-3849-8E2F-58876944AF67}"/>
              </a:ext>
            </a:extLst>
          </p:cNvPr>
          <p:cNvCxnSpPr>
            <a:cxnSpLocks/>
          </p:cNvCxnSpPr>
          <p:nvPr/>
        </p:nvCxnSpPr>
        <p:spPr>
          <a:xfrm>
            <a:off x="7986225" y="3684376"/>
            <a:ext cx="0" cy="84058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465651" y="3602450"/>
            <a:ext cx="1075580" cy="138051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2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515180" y="3572838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2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5285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Links are usually 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endpoint/id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will retrieve the details of that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852863" y="3879449"/>
            <a:ext cx="369870" cy="49852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398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”slug”: “ide-vs-vim”,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ide-vs-vim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can also be 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endpoint/slug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904234" y="3387312"/>
            <a:ext cx="832206" cy="9072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52F740-10D9-D940-AB53-6372AB414177}"/>
              </a:ext>
            </a:extLst>
          </p:cNvPr>
          <p:cNvSpPr/>
          <p:nvPr/>
        </p:nvSpPr>
        <p:spPr>
          <a:xfrm>
            <a:off x="1114986" y="713897"/>
            <a:ext cx="10561834" cy="581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4"/>
                </a:solidFill>
              </a:rPr>
              <a:t>RESTish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(common useful patterns)</a:t>
            </a:r>
          </a:p>
          <a:p>
            <a:pPr algn="ctr"/>
            <a:endParaRPr lang="en-US" sz="3200" dirty="0">
              <a:solidFill>
                <a:schemeClr val="accent4"/>
              </a:solidFill>
              <a:sym typeface="Wingdings" pitchFamily="2" charset="2"/>
            </a:endParaRPr>
          </a:p>
          <a:p>
            <a:pPr algn="ctr"/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POST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https://api.example.io/conversations/2/messages</a:t>
            </a:r>
            <a:r>
              <a:rPr lang="en-US" dirty="0"/>
              <a:t> will CREATE a new message (usually) generating all unique artifacts </a:t>
            </a:r>
            <a:r>
              <a:rPr lang="en-US" dirty="0">
                <a:solidFill>
                  <a:schemeClr val="accent4"/>
                </a:solidFill>
              </a:rPr>
              <a:t>server side</a:t>
            </a:r>
            <a:r>
              <a:rPr lang="en-US" dirty="0"/>
              <a:t>. Two identical requests WILL create 2 different resources.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00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”slug”: “ide-vs-vim”,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ide-vs-vim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can also be 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endpoint/slug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904234" y="3387312"/>
            <a:ext cx="832206" cy="9072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52F740-10D9-D940-AB53-6372AB414177}"/>
              </a:ext>
            </a:extLst>
          </p:cNvPr>
          <p:cNvSpPr/>
          <p:nvPr/>
        </p:nvSpPr>
        <p:spPr>
          <a:xfrm>
            <a:off x="1114986" y="713897"/>
            <a:ext cx="10561834" cy="581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4"/>
                </a:solidFill>
              </a:rPr>
              <a:t>RESTish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(common useful patterns)</a:t>
            </a:r>
          </a:p>
          <a:p>
            <a:pPr algn="ctr"/>
            <a:endParaRPr lang="en-US" sz="3200" dirty="0">
              <a:solidFill>
                <a:schemeClr val="accent4"/>
              </a:solidFill>
              <a:sym typeface="Wingdings" pitchFamily="2" charset="2"/>
            </a:endParaRPr>
          </a:p>
          <a:p>
            <a:pPr algn="ctr"/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POST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https://api.example.io/conversations/2/messages</a:t>
            </a:r>
            <a:r>
              <a:rPr lang="en-US" dirty="0"/>
              <a:t> will CREATE a new message (usually) generating all unique artifacts </a:t>
            </a:r>
            <a:r>
              <a:rPr lang="en-US" dirty="0">
                <a:solidFill>
                  <a:schemeClr val="accent4"/>
                </a:solidFill>
              </a:rPr>
              <a:t>server side</a:t>
            </a:r>
            <a:r>
              <a:rPr lang="en-US" dirty="0"/>
              <a:t>. Two identical requests WILL create 2 different resources.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PUT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https://api.example.io/payments/1234-1234-1234</a:t>
            </a:r>
            <a:r>
              <a:rPr lang="en-US" dirty="0"/>
              <a:t> will update the status of payment </a:t>
            </a:r>
            <a:r>
              <a:rPr lang="en-US" dirty="0">
                <a:solidFill>
                  <a:schemeClr val="accent4"/>
                </a:solidFill>
              </a:rPr>
              <a:t>1234-1234-1234</a:t>
            </a:r>
            <a:r>
              <a:rPr lang="en-US" dirty="0"/>
              <a:t>. It might create the resource if it doesn’t exist (depends on business rules). Integrity of data is a </a:t>
            </a:r>
            <a:r>
              <a:rPr lang="en-US" dirty="0">
                <a:solidFill>
                  <a:schemeClr val="accent4"/>
                </a:solidFill>
              </a:rPr>
              <a:t>client responsibility</a:t>
            </a:r>
            <a:r>
              <a:rPr lang="en-US" dirty="0"/>
              <a:t>, sometimes avoiding the possibility of duplicate commands. 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5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”slug”: “ide-vs-vim”,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ide-vs-vim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can also be 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endpoint/slug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904234" y="3387312"/>
            <a:ext cx="832206" cy="9072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52F740-10D9-D940-AB53-6372AB414177}"/>
              </a:ext>
            </a:extLst>
          </p:cNvPr>
          <p:cNvSpPr/>
          <p:nvPr/>
        </p:nvSpPr>
        <p:spPr>
          <a:xfrm>
            <a:off x="1114986" y="713897"/>
            <a:ext cx="10561834" cy="581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4"/>
                </a:solidFill>
              </a:rPr>
              <a:t>RESTish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(common useful patterns)</a:t>
            </a:r>
          </a:p>
          <a:p>
            <a:pPr algn="ctr"/>
            <a:endParaRPr lang="en-US" sz="3200" dirty="0">
              <a:solidFill>
                <a:schemeClr val="accent4"/>
              </a:solidFill>
              <a:sym typeface="Wingdings" pitchFamily="2" charset="2"/>
            </a:endParaRPr>
          </a:p>
          <a:p>
            <a:pPr algn="ctr"/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POST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https://api.example.io/conversations/2/messages</a:t>
            </a:r>
            <a:r>
              <a:rPr lang="en-US" dirty="0"/>
              <a:t> will CREATE a new message (usually) generating all unique artifacts </a:t>
            </a:r>
            <a:r>
              <a:rPr lang="en-US" dirty="0">
                <a:solidFill>
                  <a:schemeClr val="accent4"/>
                </a:solidFill>
              </a:rPr>
              <a:t>server side</a:t>
            </a:r>
            <a:r>
              <a:rPr lang="en-US" dirty="0"/>
              <a:t>. Two identical requests WILL create 2 different resources.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PUT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https://api.example.io/payments/1234-1234-1234</a:t>
            </a:r>
            <a:r>
              <a:rPr lang="en-US" dirty="0"/>
              <a:t> will update the status of payment </a:t>
            </a:r>
            <a:r>
              <a:rPr lang="en-US" dirty="0">
                <a:solidFill>
                  <a:schemeClr val="accent4"/>
                </a:solidFill>
              </a:rPr>
              <a:t>1234-1234-1234</a:t>
            </a:r>
            <a:r>
              <a:rPr lang="en-US" dirty="0"/>
              <a:t>. It might create the resource if it doesn’t exist (depends on business rules). Integrity of data is a </a:t>
            </a:r>
            <a:r>
              <a:rPr lang="en-US" dirty="0">
                <a:solidFill>
                  <a:schemeClr val="accent4"/>
                </a:solidFill>
              </a:rPr>
              <a:t>client responsibility</a:t>
            </a:r>
            <a:r>
              <a:rPr lang="en-US" dirty="0"/>
              <a:t>, sometimes avoiding the possibility of duplicate commands. 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4"/>
                </a:solidFill>
              </a:rPr>
              <a:t>GET</a:t>
            </a:r>
            <a:r>
              <a:rPr lang="en-US" dirty="0"/>
              <a:t> will never generate side effects.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41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 (</a:t>
            </a:r>
            <a:r>
              <a:rPr lang="en-US" sz="40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)</a:t>
            </a:r>
            <a:endParaRPr lang="en-US" sz="40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”slug”: “ide-vs-vim”,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ide-vs-vim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3F8776-A20A-C745-9D47-153C2EAE6C69}"/>
              </a:ext>
            </a:extLst>
          </p:cNvPr>
          <p:cNvSpPr/>
          <p:nvPr/>
        </p:nvSpPr>
        <p:spPr>
          <a:xfrm>
            <a:off x="6465650" y="295611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can also be 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endpoint/slug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966F7-9D55-514F-8F1C-B8903221DE26}"/>
              </a:ext>
            </a:extLst>
          </p:cNvPr>
          <p:cNvCxnSpPr>
            <a:cxnSpLocks/>
          </p:cNvCxnSpPr>
          <p:nvPr/>
        </p:nvCxnSpPr>
        <p:spPr>
          <a:xfrm flipH="1">
            <a:off x="6904234" y="3387312"/>
            <a:ext cx="832206" cy="9072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52F740-10D9-D940-AB53-6372AB414177}"/>
              </a:ext>
            </a:extLst>
          </p:cNvPr>
          <p:cNvSpPr/>
          <p:nvPr/>
        </p:nvSpPr>
        <p:spPr>
          <a:xfrm>
            <a:off x="1114986" y="713897"/>
            <a:ext cx="10561834" cy="581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4"/>
                </a:solidFill>
              </a:rPr>
              <a:t>RESTish</a:t>
            </a:r>
            <a:r>
              <a:rPr lang="en-US" sz="3200" dirty="0">
                <a:solidFill>
                  <a:schemeClr val="accent4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(common useful patterns)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accent4"/>
              </a:solidFill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POST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https://api.example.io/conversations/2/messages</a:t>
            </a:r>
            <a:r>
              <a:rPr lang="en-US" dirty="0"/>
              <a:t> will CREATE a new message (usually) generating all unique artifacts </a:t>
            </a:r>
            <a:r>
              <a:rPr lang="en-US" dirty="0">
                <a:solidFill>
                  <a:schemeClr val="accent4"/>
                </a:solidFill>
              </a:rPr>
              <a:t>server side</a:t>
            </a:r>
            <a:r>
              <a:rPr lang="en-US" dirty="0"/>
              <a:t>. Two identical requests WILL create 2 different resources.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PUT</a:t>
            </a:r>
            <a:r>
              <a:rPr lang="en-US" dirty="0"/>
              <a:t> request to </a:t>
            </a:r>
            <a:r>
              <a:rPr lang="en-US" dirty="0">
                <a:solidFill>
                  <a:schemeClr val="accent4"/>
                </a:solidFill>
              </a:rPr>
              <a:t>https://api.example.io/payments/1234-1234-1234</a:t>
            </a:r>
            <a:r>
              <a:rPr lang="en-US" dirty="0"/>
              <a:t> will update the status of payment </a:t>
            </a:r>
            <a:r>
              <a:rPr lang="en-US" dirty="0">
                <a:solidFill>
                  <a:schemeClr val="accent4"/>
                </a:solidFill>
              </a:rPr>
              <a:t>1234-1234-1234</a:t>
            </a:r>
            <a:r>
              <a:rPr lang="en-US" dirty="0"/>
              <a:t>. It might create the resource if it doesn’t exist (depends on business rules). Integrity of data is a </a:t>
            </a:r>
            <a:r>
              <a:rPr lang="en-US" dirty="0">
                <a:solidFill>
                  <a:schemeClr val="accent4"/>
                </a:solidFill>
              </a:rPr>
              <a:t>client responsibility</a:t>
            </a:r>
            <a:r>
              <a:rPr lang="en-US" dirty="0"/>
              <a:t>, sometimes avoiding the possibility of duplicate commands. 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4"/>
                </a:solidFill>
              </a:rPr>
              <a:t>GET</a:t>
            </a:r>
            <a:r>
              <a:rPr lang="en-US" dirty="0"/>
              <a:t> will never generate side effects.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4"/>
                </a:solidFill>
              </a:rPr>
              <a:t>PUT</a:t>
            </a:r>
            <a:r>
              <a:rPr lang="en-US" dirty="0"/>
              <a:t> is idempotent but </a:t>
            </a:r>
            <a:r>
              <a:rPr lang="en-US" dirty="0">
                <a:solidFill>
                  <a:schemeClr val="accent4"/>
                </a:solidFill>
              </a:rPr>
              <a:t>PATCH</a:t>
            </a:r>
            <a:r>
              <a:rPr lang="en-US" dirty="0"/>
              <a:t> </a:t>
            </a:r>
            <a:r>
              <a:rPr lang="en-US" u="sng" dirty="0"/>
              <a:t>might</a:t>
            </a:r>
            <a:r>
              <a:rPr lang="en-US" dirty="0"/>
              <a:t> not be. </a:t>
            </a:r>
          </a:p>
          <a:p>
            <a:r>
              <a:rPr lang="en-US" dirty="0"/>
              <a:t>	Example:	PATCH https://</a:t>
            </a:r>
            <a:r>
              <a:rPr lang="en-US" dirty="0" err="1"/>
              <a:t>api.example.io</a:t>
            </a:r>
            <a:r>
              <a:rPr lang="en-US" dirty="0"/>
              <a:t>/users/1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 ”change”: “name”, </a:t>
            </a:r>
          </a:p>
          <a:p>
            <a:pPr lvl="1"/>
            <a:r>
              <a:rPr lang="en-US" dirty="0"/>
              <a:t>“from”: “</a:t>
            </a:r>
            <a:r>
              <a:rPr lang="en-US" dirty="0" err="1"/>
              <a:t>Chepe</a:t>
            </a:r>
            <a:r>
              <a:rPr lang="en-US" dirty="0"/>
              <a:t>”,</a:t>
            </a:r>
          </a:p>
          <a:p>
            <a:pPr lvl="1"/>
            <a:r>
              <a:rPr lang="en-US" dirty="0"/>
              <a:t> ”to”: “Jose”</a:t>
            </a:r>
          </a:p>
          <a:p>
            <a:pPr lvl="1"/>
            <a:r>
              <a:rPr lang="en-US" dirty="0"/>
              <a:t>}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969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689346" y="2638489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https://api.example.io/conversations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{stuff}</a:t>
            </a:r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B847EEB8-A5ED-CB41-9959-E3D67D973C3E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BCDA-B2A7-4C44-9170-B56013AAFE1E}"/>
              </a:ext>
            </a:extLst>
          </p:cNvPr>
          <p:cNvSpPr/>
          <p:nvPr/>
        </p:nvSpPr>
        <p:spPr>
          <a:xfrm>
            <a:off x="9403192" y="399787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B860C9-B3FF-7B45-B18D-78A4F90058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0480FC-8E5E-0A46-AE59-D492A444FE54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“Here are some resources and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what you can do with them.”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Resource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6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24A36FD0-0665-824D-88A3-A078D868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CAB6B-C763-184B-94CD-C5AA52970D19}"/>
              </a:ext>
            </a:extLst>
          </p:cNvPr>
          <p:cNvSpPr/>
          <p:nvPr/>
        </p:nvSpPr>
        <p:spPr>
          <a:xfrm>
            <a:off x="1929031" y="6165354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Recent Conversations Sidebar!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6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73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4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AEF22E41-1834-6B4C-BF9E-737663094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50" y="2973291"/>
            <a:ext cx="2380433" cy="23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A23CA9-8D5E-8D4D-8918-E31F3F6306AD}"/>
              </a:ext>
            </a:extLst>
          </p:cNvPr>
          <p:cNvCxnSpPr/>
          <p:nvPr/>
        </p:nvCxnSpPr>
        <p:spPr>
          <a:xfrm>
            <a:off x="3193333" y="3375813"/>
            <a:ext cx="234551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07F60E-ED53-4140-AB60-BF3EAC1CC321}"/>
              </a:ext>
            </a:extLst>
          </p:cNvPr>
          <p:cNvCxnSpPr>
            <a:cxnSpLocks/>
          </p:cNvCxnSpPr>
          <p:nvPr/>
        </p:nvCxnSpPr>
        <p:spPr>
          <a:xfrm flipH="1">
            <a:off x="3216915" y="4154378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Information icon | simonwilson2013">
            <a:extLst>
              <a:ext uri="{FF2B5EF4-FFF2-40B4-BE49-F238E27FC236}">
                <a16:creationId xmlns:a16="http://schemas.microsoft.com/office/drawing/2014/main" id="{CF4ED665-A0E0-1649-A457-C0BB91D2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2" y="3170114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123815-967C-B548-A8A9-5FD58D8C19F0}"/>
              </a:ext>
            </a:extLst>
          </p:cNvPr>
          <p:cNvSpPr/>
          <p:nvPr/>
        </p:nvSpPr>
        <p:spPr>
          <a:xfrm>
            <a:off x="2784714" y="2272909"/>
            <a:ext cx="597471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https://api.example.io/conversations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https://api.example.io/conversations/2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https://api.example.io/users/1008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https://api.example.io/conversations/4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https://api.example.io/users/1012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15397-8CD7-8B4E-987D-F4A415148BF7}"/>
              </a:ext>
            </a:extLst>
          </p:cNvPr>
          <p:cNvSpPr/>
          <p:nvPr/>
        </p:nvSpPr>
        <p:spPr>
          <a:xfrm>
            <a:off x="3780628" y="443374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{stuff}</a:t>
            </a:r>
            <a:endParaRPr lang="en-US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B847EEB8-A5ED-CB41-9959-E3D67D973C3E}"/>
              </a:ext>
            </a:extLst>
          </p:cNvPr>
          <p:cNvSpPr/>
          <p:nvPr/>
        </p:nvSpPr>
        <p:spPr>
          <a:xfrm>
            <a:off x="9067110" y="3016218"/>
            <a:ext cx="2097554" cy="1995765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5BCDA-B2A7-4C44-9170-B56013AAFE1E}"/>
              </a:ext>
            </a:extLst>
          </p:cNvPr>
          <p:cNvSpPr/>
          <p:nvPr/>
        </p:nvSpPr>
        <p:spPr>
          <a:xfrm>
            <a:off x="9403192" y="399787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Resources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B860C9-B3FF-7B45-B18D-78A4F90058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70" y="67042"/>
            <a:ext cx="1788896" cy="16779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0480FC-8E5E-0A46-AE59-D492A444FE54}"/>
              </a:ext>
            </a:extLst>
          </p:cNvPr>
          <p:cNvSpPr/>
          <p:nvPr/>
        </p:nvSpPr>
        <p:spPr>
          <a:xfrm>
            <a:off x="7509425" y="445213"/>
            <a:ext cx="40446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“Here are some resources and</a:t>
            </a:r>
          </a:p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what you can do with them.”</a:t>
            </a:r>
          </a:p>
          <a:p>
            <a:endParaRPr lang="en-US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Unit: Resource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6" name="Picture 2" descr="What does rebranding mean? - Optimize My Brand | Creative Company’s Blog">
            <a:extLst>
              <a:ext uri="{FF2B5EF4-FFF2-40B4-BE49-F238E27FC236}">
                <a16:creationId xmlns:a16="http://schemas.microsoft.com/office/drawing/2014/main" id="{24A36FD0-0665-824D-88A3-A078D868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88" y="3949116"/>
            <a:ext cx="3375203" cy="28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BCAB6B-C763-184B-94CD-C5AA52970D19}"/>
              </a:ext>
            </a:extLst>
          </p:cNvPr>
          <p:cNvSpPr/>
          <p:nvPr/>
        </p:nvSpPr>
        <p:spPr>
          <a:xfrm>
            <a:off x="1929031" y="6165354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Recent Conversations Sidebar!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76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presentational 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tate</a:t>
            </a:r>
          </a:p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ransfer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52B695-3A9A-E647-A33E-ADC603D3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7" y="1466832"/>
            <a:ext cx="7908342" cy="439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73E249-6CBF-804E-8F6A-9964BFDD9035}"/>
              </a:ext>
            </a:extLst>
          </p:cNvPr>
          <p:cNvSpPr txBox="1"/>
          <p:nvPr/>
        </p:nvSpPr>
        <p:spPr>
          <a:xfrm>
            <a:off x="7823438" y="5954681"/>
            <a:ext cx="401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https://youtu.be/vgm_uGmspMI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746A2-3832-924F-98E5-F9A641E00518}"/>
              </a:ext>
            </a:extLst>
          </p:cNvPr>
          <p:cNvSpPr txBox="1"/>
          <p:nvPr/>
        </p:nvSpPr>
        <p:spPr>
          <a:xfrm>
            <a:off x="5691882" y="6400957"/>
            <a:ext cx="625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 no nonsense </a:t>
            </a:r>
            <a:r>
              <a:rPr lang="en-US" dirty="0" err="1"/>
              <a:t>GraphQL</a:t>
            </a:r>
            <a:r>
              <a:rPr lang="en-US" dirty="0"/>
              <a:t> and REST comparison by Phil Sturgeon”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AAD2DD0-8DDE-9541-9FC0-C6BC5383EFE5}"/>
              </a:ext>
            </a:extLst>
          </p:cNvPr>
          <p:cNvSpPr/>
          <p:nvPr/>
        </p:nvSpPr>
        <p:spPr>
          <a:xfrm>
            <a:off x="2208944" y="4911047"/>
            <a:ext cx="9370474" cy="1869897"/>
          </a:xfrm>
          <a:custGeom>
            <a:avLst/>
            <a:gdLst>
              <a:gd name="connsiteX0" fmla="*/ 2825393 w 9370474"/>
              <a:gd name="connsiteY0" fmla="*/ 0 h 1869897"/>
              <a:gd name="connsiteX1" fmla="*/ 2702103 w 9370474"/>
              <a:gd name="connsiteY1" fmla="*/ 10274 h 1869897"/>
              <a:gd name="connsiteX2" fmla="*/ 2599362 w 9370474"/>
              <a:gd name="connsiteY2" fmla="*/ 20549 h 1869897"/>
              <a:gd name="connsiteX3" fmla="*/ 729465 w 9370474"/>
              <a:gd name="connsiteY3" fmla="*/ 30823 h 1869897"/>
              <a:gd name="connsiteX4" fmla="*/ 595901 w 9370474"/>
              <a:gd name="connsiteY4" fmla="*/ 51371 h 1869897"/>
              <a:gd name="connsiteX5" fmla="*/ 472611 w 9370474"/>
              <a:gd name="connsiteY5" fmla="*/ 61645 h 1869897"/>
              <a:gd name="connsiteX6" fmla="*/ 339047 w 9370474"/>
              <a:gd name="connsiteY6" fmla="*/ 82193 h 1869897"/>
              <a:gd name="connsiteX7" fmla="*/ 256854 w 9370474"/>
              <a:gd name="connsiteY7" fmla="*/ 102742 h 1869897"/>
              <a:gd name="connsiteX8" fmla="*/ 195209 w 9370474"/>
              <a:gd name="connsiteY8" fmla="*/ 113016 h 1869897"/>
              <a:gd name="connsiteX9" fmla="*/ 133564 w 9370474"/>
              <a:gd name="connsiteY9" fmla="*/ 133564 h 1869897"/>
              <a:gd name="connsiteX10" fmla="*/ 41096 w 9370474"/>
              <a:gd name="connsiteY10" fmla="*/ 215757 h 1869897"/>
              <a:gd name="connsiteX11" fmla="*/ 30822 w 9370474"/>
              <a:gd name="connsiteY11" fmla="*/ 256854 h 1869897"/>
              <a:gd name="connsiteX12" fmla="*/ 0 w 9370474"/>
              <a:gd name="connsiteY12" fmla="*/ 349322 h 1869897"/>
              <a:gd name="connsiteX13" fmla="*/ 10274 w 9370474"/>
              <a:gd name="connsiteY13" fmla="*/ 441789 h 1869897"/>
              <a:gd name="connsiteX14" fmla="*/ 51371 w 9370474"/>
              <a:gd name="connsiteY14" fmla="*/ 503434 h 1869897"/>
              <a:gd name="connsiteX15" fmla="*/ 92467 w 9370474"/>
              <a:gd name="connsiteY15" fmla="*/ 575353 h 1869897"/>
              <a:gd name="connsiteX16" fmla="*/ 164386 w 9370474"/>
              <a:gd name="connsiteY16" fmla="*/ 626724 h 1869897"/>
              <a:gd name="connsiteX17" fmla="*/ 195209 w 9370474"/>
              <a:gd name="connsiteY17" fmla="*/ 667820 h 1869897"/>
              <a:gd name="connsiteX18" fmla="*/ 287676 w 9370474"/>
              <a:gd name="connsiteY18" fmla="*/ 729465 h 1869897"/>
              <a:gd name="connsiteX19" fmla="*/ 308225 w 9370474"/>
              <a:gd name="connsiteY19" fmla="*/ 760288 h 1869897"/>
              <a:gd name="connsiteX20" fmla="*/ 544530 w 9370474"/>
              <a:gd name="connsiteY20" fmla="*/ 904126 h 1869897"/>
              <a:gd name="connsiteX21" fmla="*/ 708917 w 9370474"/>
              <a:gd name="connsiteY21" fmla="*/ 996593 h 1869897"/>
              <a:gd name="connsiteX22" fmla="*/ 811658 w 9370474"/>
              <a:gd name="connsiteY22" fmla="*/ 1037690 h 1869897"/>
              <a:gd name="connsiteX23" fmla="*/ 852755 w 9370474"/>
              <a:gd name="connsiteY23" fmla="*/ 1058238 h 1869897"/>
              <a:gd name="connsiteX24" fmla="*/ 955496 w 9370474"/>
              <a:gd name="connsiteY24" fmla="*/ 1099335 h 1869897"/>
              <a:gd name="connsiteX25" fmla="*/ 1017141 w 9370474"/>
              <a:gd name="connsiteY25" fmla="*/ 1130157 h 1869897"/>
              <a:gd name="connsiteX26" fmla="*/ 1089060 w 9370474"/>
              <a:gd name="connsiteY26" fmla="*/ 1181528 h 1869897"/>
              <a:gd name="connsiteX27" fmla="*/ 1160980 w 9370474"/>
              <a:gd name="connsiteY27" fmla="*/ 1253447 h 1869897"/>
              <a:gd name="connsiteX28" fmla="*/ 1294544 w 9370474"/>
              <a:gd name="connsiteY28" fmla="*/ 1335641 h 1869897"/>
              <a:gd name="connsiteX29" fmla="*/ 1366463 w 9370474"/>
              <a:gd name="connsiteY29" fmla="*/ 1387011 h 1869897"/>
              <a:gd name="connsiteX30" fmla="*/ 1530849 w 9370474"/>
              <a:gd name="connsiteY30" fmla="*/ 1469205 h 1869897"/>
              <a:gd name="connsiteX31" fmla="*/ 1643865 w 9370474"/>
              <a:gd name="connsiteY31" fmla="*/ 1530850 h 1869897"/>
              <a:gd name="connsiteX32" fmla="*/ 1705510 w 9370474"/>
              <a:gd name="connsiteY32" fmla="*/ 1551398 h 1869897"/>
              <a:gd name="connsiteX33" fmla="*/ 1787703 w 9370474"/>
              <a:gd name="connsiteY33" fmla="*/ 1592495 h 1869897"/>
              <a:gd name="connsiteX34" fmla="*/ 1982912 w 9370474"/>
              <a:gd name="connsiteY34" fmla="*/ 1664414 h 1869897"/>
              <a:gd name="connsiteX35" fmla="*/ 2208944 w 9370474"/>
              <a:gd name="connsiteY35" fmla="*/ 1715784 h 1869897"/>
              <a:gd name="connsiteX36" fmla="*/ 2352782 w 9370474"/>
              <a:gd name="connsiteY36" fmla="*/ 1736333 h 1869897"/>
              <a:gd name="connsiteX37" fmla="*/ 2609636 w 9370474"/>
              <a:gd name="connsiteY37" fmla="*/ 1787704 h 1869897"/>
              <a:gd name="connsiteX38" fmla="*/ 2774022 w 9370474"/>
              <a:gd name="connsiteY38" fmla="*/ 1797978 h 1869897"/>
              <a:gd name="connsiteX39" fmla="*/ 2958957 w 9370474"/>
              <a:gd name="connsiteY39" fmla="*/ 1818526 h 1869897"/>
              <a:gd name="connsiteX40" fmla="*/ 3143892 w 9370474"/>
              <a:gd name="connsiteY40" fmla="*/ 1828800 h 1869897"/>
              <a:gd name="connsiteX41" fmla="*/ 3534310 w 9370474"/>
              <a:gd name="connsiteY41" fmla="*/ 1869897 h 1869897"/>
              <a:gd name="connsiteX42" fmla="*/ 4931595 w 9370474"/>
              <a:gd name="connsiteY42" fmla="*/ 1849349 h 1869897"/>
              <a:gd name="connsiteX43" fmla="*/ 5198723 w 9370474"/>
              <a:gd name="connsiteY43" fmla="*/ 1808252 h 1869897"/>
              <a:gd name="connsiteX44" fmla="*/ 5465852 w 9370474"/>
              <a:gd name="connsiteY44" fmla="*/ 1797978 h 1869897"/>
              <a:gd name="connsiteX45" fmla="*/ 6061753 w 9370474"/>
              <a:gd name="connsiteY45" fmla="*/ 1705510 h 1869897"/>
              <a:gd name="connsiteX46" fmla="*/ 6349429 w 9370474"/>
              <a:gd name="connsiteY46" fmla="*/ 1674688 h 1869897"/>
              <a:gd name="connsiteX47" fmla="*/ 7448764 w 9370474"/>
              <a:gd name="connsiteY47" fmla="*/ 1541124 h 1869897"/>
              <a:gd name="connsiteX48" fmla="*/ 9298112 w 9370474"/>
              <a:gd name="connsiteY48" fmla="*/ 1520575 h 1869897"/>
              <a:gd name="connsiteX49" fmla="*/ 9349483 w 9370474"/>
              <a:gd name="connsiteY49" fmla="*/ 1510301 h 1869897"/>
              <a:gd name="connsiteX50" fmla="*/ 9349483 w 9370474"/>
              <a:gd name="connsiteY50" fmla="*/ 1366463 h 1869897"/>
              <a:gd name="connsiteX51" fmla="*/ 9236467 w 9370474"/>
              <a:gd name="connsiteY51" fmla="*/ 1202077 h 1869897"/>
              <a:gd name="connsiteX52" fmla="*/ 9215919 w 9370474"/>
              <a:gd name="connsiteY52" fmla="*/ 1160980 h 1869897"/>
              <a:gd name="connsiteX53" fmla="*/ 9174822 w 9370474"/>
              <a:gd name="connsiteY53" fmla="*/ 1130157 h 1869897"/>
              <a:gd name="connsiteX54" fmla="*/ 9123452 w 9370474"/>
              <a:gd name="connsiteY54" fmla="*/ 1078787 h 1869897"/>
              <a:gd name="connsiteX55" fmla="*/ 9082355 w 9370474"/>
              <a:gd name="connsiteY55" fmla="*/ 1047964 h 1869897"/>
              <a:gd name="connsiteX56" fmla="*/ 9041258 w 9370474"/>
              <a:gd name="connsiteY56" fmla="*/ 996593 h 1869897"/>
              <a:gd name="connsiteX57" fmla="*/ 8979613 w 9370474"/>
              <a:gd name="connsiteY57" fmla="*/ 945223 h 1869897"/>
              <a:gd name="connsiteX58" fmla="*/ 8917968 w 9370474"/>
              <a:gd name="connsiteY58" fmla="*/ 883578 h 1869897"/>
              <a:gd name="connsiteX59" fmla="*/ 8866598 w 9370474"/>
              <a:gd name="connsiteY59" fmla="*/ 852755 h 1869897"/>
              <a:gd name="connsiteX60" fmla="*/ 8815227 w 9370474"/>
              <a:gd name="connsiteY60" fmla="*/ 791110 h 1869897"/>
              <a:gd name="connsiteX61" fmla="*/ 8784404 w 9370474"/>
              <a:gd name="connsiteY61" fmla="*/ 760288 h 1869897"/>
              <a:gd name="connsiteX62" fmla="*/ 8671389 w 9370474"/>
              <a:gd name="connsiteY62" fmla="*/ 678095 h 1869897"/>
              <a:gd name="connsiteX63" fmla="*/ 8578921 w 9370474"/>
              <a:gd name="connsiteY63" fmla="*/ 626724 h 1869897"/>
              <a:gd name="connsiteX64" fmla="*/ 8455631 w 9370474"/>
              <a:gd name="connsiteY64" fmla="*/ 534256 h 1869897"/>
              <a:gd name="connsiteX65" fmla="*/ 8311793 w 9370474"/>
              <a:gd name="connsiteY65" fmla="*/ 472611 h 1869897"/>
              <a:gd name="connsiteX66" fmla="*/ 8209052 w 9370474"/>
              <a:gd name="connsiteY66" fmla="*/ 410966 h 1869897"/>
              <a:gd name="connsiteX67" fmla="*/ 8085762 w 9370474"/>
              <a:gd name="connsiteY67" fmla="*/ 359596 h 1869897"/>
              <a:gd name="connsiteX68" fmla="*/ 8034391 w 9370474"/>
              <a:gd name="connsiteY68" fmla="*/ 328773 h 1869897"/>
              <a:gd name="connsiteX69" fmla="*/ 7993294 w 9370474"/>
              <a:gd name="connsiteY69" fmla="*/ 297951 h 1869897"/>
              <a:gd name="connsiteX70" fmla="*/ 7952198 w 9370474"/>
              <a:gd name="connsiteY70" fmla="*/ 277402 h 1869897"/>
              <a:gd name="connsiteX71" fmla="*/ 7900827 w 9370474"/>
              <a:gd name="connsiteY71" fmla="*/ 236306 h 1869897"/>
              <a:gd name="connsiteX72" fmla="*/ 7870004 w 9370474"/>
              <a:gd name="connsiteY72" fmla="*/ 226032 h 1869897"/>
              <a:gd name="connsiteX73" fmla="*/ 7417941 w 9370474"/>
              <a:gd name="connsiteY73" fmla="*/ 195209 h 1869897"/>
              <a:gd name="connsiteX74" fmla="*/ 6883685 w 9370474"/>
              <a:gd name="connsiteY74" fmla="*/ 164387 h 1869897"/>
              <a:gd name="connsiteX75" fmla="*/ 6698750 w 9370474"/>
              <a:gd name="connsiteY75" fmla="*/ 154113 h 1869897"/>
              <a:gd name="connsiteX76" fmla="*/ 6380252 w 9370474"/>
              <a:gd name="connsiteY76" fmla="*/ 133564 h 1869897"/>
              <a:gd name="connsiteX77" fmla="*/ 5887092 w 9370474"/>
              <a:gd name="connsiteY77" fmla="*/ 113016 h 1869897"/>
              <a:gd name="connsiteX78" fmla="*/ 5681609 w 9370474"/>
              <a:gd name="connsiteY78" fmla="*/ 92468 h 1869897"/>
              <a:gd name="connsiteX79" fmla="*/ 5363110 w 9370474"/>
              <a:gd name="connsiteY79" fmla="*/ 82193 h 1869897"/>
              <a:gd name="connsiteX80" fmla="*/ 4232953 w 9370474"/>
              <a:gd name="connsiteY80" fmla="*/ 71919 h 1869897"/>
              <a:gd name="connsiteX81" fmla="*/ 4048018 w 9370474"/>
              <a:gd name="connsiteY81" fmla="*/ 61645 h 1869897"/>
              <a:gd name="connsiteX82" fmla="*/ 3811712 w 9370474"/>
              <a:gd name="connsiteY82" fmla="*/ 41097 h 1869897"/>
              <a:gd name="connsiteX83" fmla="*/ 3102795 w 9370474"/>
              <a:gd name="connsiteY83" fmla="*/ 30823 h 1869897"/>
              <a:gd name="connsiteX84" fmla="*/ 2804845 w 9370474"/>
              <a:gd name="connsiteY84" fmla="*/ 10274 h 1869897"/>
              <a:gd name="connsiteX85" fmla="*/ 2640458 w 9370474"/>
              <a:gd name="connsiteY85" fmla="*/ 0 h 1869897"/>
              <a:gd name="connsiteX86" fmla="*/ 2619910 w 9370474"/>
              <a:gd name="connsiteY86" fmla="*/ 20549 h 1869897"/>
              <a:gd name="connsiteX87" fmla="*/ 2578813 w 9370474"/>
              <a:gd name="connsiteY87" fmla="*/ 30823 h 186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9370474" h="1869897">
                <a:moveTo>
                  <a:pt x="2825393" y="0"/>
                </a:moveTo>
                <a:lnTo>
                  <a:pt x="2702103" y="10274"/>
                </a:lnTo>
                <a:cubicBezTo>
                  <a:pt x="2667827" y="13390"/>
                  <a:pt x="2633778" y="20190"/>
                  <a:pt x="2599362" y="20549"/>
                </a:cubicBezTo>
                <a:lnTo>
                  <a:pt x="729465" y="30823"/>
                </a:lnTo>
                <a:cubicBezTo>
                  <a:pt x="684944" y="37672"/>
                  <a:pt x="640625" y="46004"/>
                  <a:pt x="595901" y="51371"/>
                </a:cubicBezTo>
                <a:cubicBezTo>
                  <a:pt x="554956" y="56284"/>
                  <a:pt x="513624" y="57328"/>
                  <a:pt x="472611" y="61645"/>
                </a:cubicBezTo>
                <a:cubicBezTo>
                  <a:pt x="455411" y="63456"/>
                  <a:pt x="359768" y="77753"/>
                  <a:pt x="339047" y="82193"/>
                </a:cubicBezTo>
                <a:cubicBezTo>
                  <a:pt x="311433" y="88110"/>
                  <a:pt x="284468" y="96825"/>
                  <a:pt x="256854" y="102742"/>
                </a:cubicBezTo>
                <a:cubicBezTo>
                  <a:pt x="236485" y="107107"/>
                  <a:pt x="215419" y="107964"/>
                  <a:pt x="195209" y="113016"/>
                </a:cubicBezTo>
                <a:cubicBezTo>
                  <a:pt x="174196" y="118269"/>
                  <a:pt x="133564" y="133564"/>
                  <a:pt x="133564" y="133564"/>
                </a:cubicBezTo>
                <a:cubicBezTo>
                  <a:pt x="95385" y="159017"/>
                  <a:pt x="71884" y="171774"/>
                  <a:pt x="41096" y="215757"/>
                </a:cubicBezTo>
                <a:cubicBezTo>
                  <a:pt x="32998" y="227325"/>
                  <a:pt x="34975" y="243358"/>
                  <a:pt x="30822" y="256854"/>
                </a:cubicBezTo>
                <a:cubicBezTo>
                  <a:pt x="21267" y="287907"/>
                  <a:pt x="0" y="349322"/>
                  <a:pt x="0" y="349322"/>
                </a:cubicBezTo>
                <a:cubicBezTo>
                  <a:pt x="3425" y="380144"/>
                  <a:pt x="467" y="412368"/>
                  <a:pt x="10274" y="441789"/>
                </a:cubicBezTo>
                <a:cubicBezTo>
                  <a:pt x="18084" y="465218"/>
                  <a:pt x="38428" y="482401"/>
                  <a:pt x="51371" y="503434"/>
                </a:cubicBezTo>
                <a:cubicBezTo>
                  <a:pt x="65842" y="526949"/>
                  <a:pt x="73810" y="554999"/>
                  <a:pt x="92467" y="575353"/>
                </a:cubicBezTo>
                <a:cubicBezTo>
                  <a:pt x="112374" y="597070"/>
                  <a:pt x="142488" y="607016"/>
                  <a:pt x="164386" y="626724"/>
                </a:cubicBezTo>
                <a:cubicBezTo>
                  <a:pt x="177114" y="638179"/>
                  <a:pt x="182054" y="656858"/>
                  <a:pt x="195209" y="667820"/>
                </a:cubicBezTo>
                <a:cubicBezTo>
                  <a:pt x="223667" y="691535"/>
                  <a:pt x="256854" y="708917"/>
                  <a:pt x="287676" y="729465"/>
                </a:cubicBezTo>
                <a:cubicBezTo>
                  <a:pt x="294526" y="739739"/>
                  <a:pt x="298583" y="752574"/>
                  <a:pt x="308225" y="760288"/>
                </a:cubicBezTo>
                <a:cubicBezTo>
                  <a:pt x="444929" y="869651"/>
                  <a:pt x="413397" y="832002"/>
                  <a:pt x="544530" y="904126"/>
                </a:cubicBezTo>
                <a:cubicBezTo>
                  <a:pt x="627361" y="949683"/>
                  <a:pt x="634334" y="963963"/>
                  <a:pt x="708917" y="996593"/>
                </a:cubicBezTo>
                <a:cubicBezTo>
                  <a:pt x="742710" y="1011377"/>
                  <a:pt x="777755" y="1023160"/>
                  <a:pt x="811658" y="1037690"/>
                </a:cubicBezTo>
                <a:cubicBezTo>
                  <a:pt x="825736" y="1043723"/>
                  <a:pt x="838677" y="1052205"/>
                  <a:pt x="852755" y="1058238"/>
                </a:cubicBezTo>
                <a:cubicBezTo>
                  <a:pt x="886658" y="1072768"/>
                  <a:pt x="922006" y="1083878"/>
                  <a:pt x="955496" y="1099335"/>
                </a:cubicBezTo>
                <a:cubicBezTo>
                  <a:pt x="1059057" y="1147133"/>
                  <a:pt x="918713" y="1097348"/>
                  <a:pt x="1017141" y="1130157"/>
                </a:cubicBezTo>
                <a:cubicBezTo>
                  <a:pt x="1041114" y="1147281"/>
                  <a:pt x="1066692" y="1162355"/>
                  <a:pt x="1089060" y="1181528"/>
                </a:cubicBezTo>
                <a:cubicBezTo>
                  <a:pt x="1114801" y="1203592"/>
                  <a:pt x="1130656" y="1238284"/>
                  <a:pt x="1160980" y="1253447"/>
                </a:cubicBezTo>
                <a:cubicBezTo>
                  <a:pt x="1230376" y="1288147"/>
                  <a:pt x="1201023" y="1271346"/>
                  <a:pt x="1294544" y="1335641"/>
                </a:cubicBezTo>
                <a:cubicBezTo>
                  <a:pt x="1318821" y="1352331"/>
                  <a:pt x="1340113" y="1373836"/>
                  <a:pt x="1366463" y="1387011"/>
                </a:cubicBezTo>
                <a:lnTo>
                  <a:pt x="1530849" y="1469205"/>
                </a:lnTo>
                <a:cubicBezTo>
                  <a:pt x="1568944" y="1488958"/>
                  <a:pt x="1603155" y="1517280"/>
                  <a:pt x="1643865" y="1530850"/>
                </a:cubicBezTo>
                <a:cubicBezTo>
                  <a:pt x="1664413" y="1537699"/>
                  <a:pt x="1685602" y="1542866"/>
                  <a:pt x="1705510" y="1551398"/>
                </a:cubicBezTo>
                <a:cubicBezTo>
                  <a:pt x="1733665" y="1563464"/>
                  <a:pt x="1759711" y="1580054"/>
                  <a:pt x="1787703" y="1592495"/>
                </a:cubicBezTo>
                <a:cubicBezTo>
                  <a:pt x="1843555" y="1617318"/>
                  <a:pt x="1923325" y="1646888"/>
                  <a:pt x="1982912" y="1664414"/>
                </a:cubicBezTo>
                <a:cubicBezTo>
                  <a:pt x="2032608" y="1679030"/>
                  <a:pt x="2176514" y="1709993"/>
                  <a:pt x="2208944" y="1715784"/>
                </a:cubicBezTo>
                <a:cubicBezTo>
                  <a:pt x="2256623" y="1724298"/>
                  <a:pt x="2305103" y="1727819"/>
                  <a:pt x="2352782" y="1736333"/>
                </a:cubicBezTo>
                <a:cubicBezTo>
                  <a:pt x="2413556" y="1747186"/>
                  <a:pt x="2542475" y="1780242"/>
                  <a:pt x="2609636" y="1787704"/>
                </a:cubicBezTo>
                <a:cubicBezTo>
                  <a:pt x="2664202" y="1793767"/>
                  <a:pt x="2719332" y="1793153"/>
                  <a:pt x="2774022" y="1797978"/>
                </a:cubicBezTo>
                <a:cubicBezTo>
                  <a:pt x="2835806" y="1803429"/>
                  <a:pt x="2897147" y="1813375"/>
                  <a:pt x="2958957" y="1818526"/>
                </a:cubicBezTo>
                <a:cubicBezTo>
                  <a:pt x="3020484" y="1823653"/>
                  <a:pt x="3082325" y="1824182"/>
                  <a:pt x="3143892" y="1828800"/>
                </a:cubicBezTo>
                <a:cubicBezTo>
                  <a:pt x="3335484" y="1843170"/>
                  <a:pt x="3360133" y="1848125"/>
                  <a:pt x="3534310" y="1869897"/>
                </a:cubicBezTo>
                <a:cubicBezTo>
                  <a:pt x="4000072" y="1863048"/>
                  <a:pt x="4466102" y="1866589"/>
                  <a:pt x="4931595" y="1849349"/>
                </a:cubicBezTo>
                <a:cubicBezTo>
                  <a:pt x="5021624" y="1846015"/>
                  <a:pt x="5109046" y="1816875"/>
                  <a:pt x="5198723" y="1808252"/>
                </a:cubicBezTo>
                <a:cubicBezTo>
                  <a:pt x="5287423" y="1799723"/>
                  <a:pt x="5376809" y="1801403"/>
                  <a:pt x="5465852" y="1797978"/>
                </a:cubicBezTo>
                <a:cubicBezTo>
                  <a:pt x="5664486" y="1767155"/>
                  <a:pt x="5861886" y="1726924"/>
                  <a:pt x="6061753" y="1705510"/>
                </a:cubicBezTo>
                <a:cubicBezTo>
                  <a:pt x="6157645" y="1695236"/>
                  <a:pt x="6253935" y="1688170"/>
                  <a:pt x="6349429" y="1674688"/>
                </a:cubicBezTo>
                <a:cubicBezTo>
                  <a:pt x="6916677" y="1594606"/>
                  <a:pt x="6901525" y="1563925"/>
                  <a:pt x="7448764" y="1541124"/>
                </a:cubicBezTo>
                <a:cubicBezTo>
                  <a:pt x="8229148" y="1508609"/>
                  <a:pt x="7613081" y="1531377"/>
                  <a:pt x="9298112" y="1520575"/>
                </a:cubicBezTo>
                <a:cubicBezTo>
                  <a:pt x="9315236" y="1517150"/>
                  <a:pt x="9335273" y="1520451"/>
                  <a:pt x="9349483" y="1510301"/>
                </a:cubicBezTo>
                <a:cubicBezTo>
                  <a:pt x="9392608" y="1479498"/>
                  <a:pt x="9357167" y="1389516"/>
                  <a:pt x="9349483" y="1366463"/>
                </a:cubicBezTo>
                <a:cubicBezTo>
                  <a:pt x="9317677" y="1271045"/>
                  <a:pt x="9298165" y="1284342"/>
                  <a:pt x="9236467" y="1202077"/>
                </a:cubicBezTo>
                <a:cubicBezTo>
                  <a:pt x="9227278" y="1189824"/>
                  <a:pt x="9225886" y="1172609"/>
                  <a:pt x="9215919" y="1160980"/>
                </a:cubicBezTo>
                <a:cubicBezTo>
                  <a:pt x="9204775" y="1147979"/>
                  <a:pt x="9187620" y="1141533"/>
                  <a:pt x="9174822" y="1130157"/>
                </a:cubicBezTo>
                <a:cubicBezTo>
                  <a:pt x="9156723" y="1114069"/>
                  <a:pt x="9141551" y="1094875"/>
                  <a:pt x="9123452" y="1078787"/>
                </a:cubicBezTo>
                <a:cubicBezTo>
                  <a:pt x="9110654" y="1067411"/>
                  <a:pt x="9094463" y="1060072"/>
                  <a:pt x="9082355" y="1047964"/>
                </a:cubicBezTo>
                <a:cubicBezTo>
                  <a:pt x="9066849" y="1032458"/>
                  <a:pt x="9056764" y="1012099"/>
                  <a:pt x="9041258" y="996593"/>
                </a:cubicBezTo>
                <a:cubicBezTo>
                  <a:pt x="9022344" y="977680"/>
                  <a:pt x="8999330" y="963297"/>
                  <a:pt x="8979613" y="945223"/>
                </a:cubicBezTo>
                <a:cubicBezTo>
                  <a:pt x="8958191" y="925587"/>
                  <a:pt x="8942886" y="898529"/>
                  <a:pt x="8917968" y="883578"/>
                </a:cubicBezTo>
                <a:cubicBezTo>
                  <a:pt x="8900845" y="873304"/>
                  <a:pt x="8882573" y="864737"/>
                  <a:pt x="8866598" y="852755"/>
                </a:cubicBezTo>
                <a:cubicBezTo>
                  <a:pt x="8826570" y="822734"/>
                  <a:pt x="8844237" y="825922"/>
                  <a:pt x="8815227" y="791110"/>
                </a:cubicBezTo>
                <a:cubicBezTo>
                  <a:pt x="8805925" y="779948"/>
                  <a:pt x="8795829" y="769265"/>
                  <a:pt x="8784404" y="760288"/>
                </a:cubicBezTo>
                <a:cubicBezTo>
                  <a:pt x="8747776" y="731509"/>
                  <a:pt x="8713052" y="698927"/>
                  <a:pt x="8671389" y="678095"/>
                </a:cubicBezTo>
                <a:cubicBezTo>
                  <a:pt x="8637172" y="660986"/>
                  <a:pt x="8611168" y="649297"/>
                  <a:pt x="8578921" y="626724"/>
                </a:cubicBezTo>
                <a:cubicBezTo>
                  <a:pt x="8506528" y="576049"/>
                  <a:pt x="8542731" y="586516"/>
                  <a:pt x="8455631" y="534256"/>
                </a:cubicBezTo>
                <a:cubicBezTo>
                  <a:pt x="8241843" y="405984"/>
                  <a:pt x="8481851" y="557641"/>
                  <a:pt x="8311793" y="472611"/>
                </a:cubicBezTo>
                <a:cubicBezTo>
                  <a:pt x="8276071" y="454750"/>
                  <a:pt x="8244774" y="428827"/>
                  <a:pt x="8209052" y="410966"/>
                </a:cubicBezTo>
                <a:cubicBezTo>
                  <a:pt x="8128034" y="370458"/>
                  <a:pt x="8169202" y="387409"/>
                  <a:pt x="8085762" y="359596"/>
                </a:cubicBezTo>
                <a:cubicBezTo>
                  <a:pt x="8037673" y="311507"/>
                  <a:pt x="8096630" y="364338"/>
                  <a:pt x="8034391" y="328773"/>
                </a:cubicBezTo>
                <a:cubicBezTo>
                  <a:pt x="8019524" y="320277"/>
                  <a:pt x="8007815" y="307027"/>
                  <a:pt x="7993294" y="297951"/>
                </a:cubicBezTo>
                <a:cubicBezTo>
                  <a:pt x="7980306" y="289834"/>
                  <a:pt x="7964941" y="285898"/>
                  <a:pt x="7952198" y="277402"/>
                </a:cubicBezTo>
                <a:cubicBezTo>
                  <a:pt x="7933952" y="265238"/>
                  <a:pt x="7919423" y="247928"/>
                  <a:pt x="7900827" y="236306"/>
                </a:cubicBezTo>
                <a:cubicBezTo>
                  <a:pt x="7891643" y="230566"/>
                  <a:pt x="7880624" y="228156"/>
                  <a:pt x="7870004" y="226032"/>
                </a:cubicBezTo>
                <a:cubicBezTo>
                  <a:pt x="7684274" y="188885"/>
                  <a:pt x="7668058" y="203025"/>
                  <a:pt x="7417941" y="195209"/>
                </a:cubicBezTo>
                <a:cubicBezTo>
                  <a:pt x="7173299" y="164629"/>
                  <a:pt x="7433096" y="194909"/>
                  <a:pt x="6883685" y="164387"/>
                </a:cubicBezTo>
                <a:lnTo>
                  <a:pt x="6698750" y="154113"/>
                </a:lnTo>
                <a:lnTo>
                  <a:pt x="6380252" y="133564"/>
                </a:lnTo>
                <a:lnTo>
                  <a:pt x="5887092" y="113016"/>
                </a:lnTo>
                <a:cubicBezTo>
                  <a:pt x="5818598" y="106167"/>
                  <a:pt x="5750326" y="96510"/>
                  <a:pt x="5681609" y="92468"/>
                </a:cubicBezTo>
                <a:cubicBezTo>
                  <a:pt x="5575571" y="86230"/>
                  <a:pt x="5469321" y="83700"/>
                  <a:pt x="5363110" y="82193"/>
                </a:cubicBezTo>
                <a:lnTo>
                  <a:pt x="4232953" y="71919"/>
                </a:lnTo>
                <a:lnTo>
                  <a:pt x="4048018" y="61645"/>
                </a:lnTo>
                <a:cubicBezTo>
                  <a:pt x="3969163" y="55875"/>
                  <a:pt x="3890736" y="43674"/>
                  <a:pt x="3811712" y="41097"/>
                </a:cubicBezTo>
                <a:cubicBezTo>
                  <a:pt x="3575507" y="33395"/>
                  <a:pt x="3339101" y="34248"/>
                  <a:pt x="3102795" y="30823"/>
                </a:cubicBezTo>
                <a:cubicBezTo>
                  <a:pt x="2940696" y="10561"/>
                  <a:pt x="3070246" y="24620"/>
                  <a:pt x="2804845" y="10274"/>
                </a:cubicBezTo>
                <a:lnTo>
                  <a:pt x="2640458" y="0"/>
                </a:lnTo>
                <a:cubicBezTo>
                  <a:pt x="2633609" y="6850"/>
                  <a:pt x="2628216" y="15565"/>
                  <a:pt x="2619910" y="20549"/>
                </a:cubicBezTo>
                <a:cubicBezTo>
                  <a:pt x="2600982" y="31906"/>
                  <a:pt x="2595128" y="30823"/>
                  <a:pt x="2578813" y="30823"/>
                </a:cubicBezTo>
              </a:path>
            </a:pathLst>
          </a:cu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6C97A-7CBA-A341-9C44-B62A91FBC034}"/>
              </a:ext>
            </a:extLst>
          </p:cNvPr>
          <p:cNvSpPr/>
          <p:nvPr/>
        </p:nvSpPr>
        <p:spPr>
          <a:xfrm>
            <a:off x="1354426" y="6277846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not REST at all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32BDF2-0606-2441-A437-BA6571EFE363}"/>
              </a:ext>
            </a:extLst>
          </p:cNvPr>
          <p:cNvSpPr/>
          <p:nvPr/>
        </p:nvSpPr>
        <p:spPr>
          <a:xfrm>
            <a:off x="4232953" y="3194421"/>
            <a:ext cx="6513816" cy="2343350"/>
          </a:xfrm>
          <a:custGeom>
            <a:avLst/>
            <a:gdLst>
              <a:gd name="connsiteX0" fmla="*/ 2794571 w 6513816"/>
              <a:gd name="connsiteY0" fmla="*/ 72761 h 2343350"/>
              <a:gd name="connsiteX1" fmla="*/ 2702103 w 6513816"/>
              <a:gd name="connsiteY1" fmla="*/ 62487 h 2343350"/>
              <a:gd name="connsiteX2" fmla="*/ 2301411 w 6513816"/>
              <a:gd name="connsiteY2" fmla="*/ 31664 h 2343350"/>
              <a:gd name="connsiteX3" fmla="*/ 2147299 w 6513816"/>
              <a:gd name="connsiteY3" fmla="*/ 11116 h 2343350"/>
              <a:gd name="connsiteX4" fmla="*/ 1006867 w 6513816"/>
              <a:gd name="connsiteY4" fmla="*/ 31664 h 2343350"/>
              <a:gd name="connsiteX5" fmla="*/ 904126 w 6513816"/>
              <a:gd name="connsiteY5" fmla="*/ 52213 h 2343350"/>
              <a:gd name="connsiteX6" fmla="*/ 852755 w 6513816"/>
              <a:gd name="connsiteY6" fmla="*/ 72761 h 2343350"/>
              <a:gd name="connsiteX7" fmla="*/ 770562 w 6513816"/>
              <a:gd name="connsiteY7" fmla="*/ 93309 h 2343350"/>
              <a:gd name="connsiteX8" fmla="*/ 678094 w 6513816"/>
              <a:gd name="connsiteY8" fmla="*/ 144680 h 2343350"/>
              <a:gd name="connsiteX9" fmla="*/ 585627 w 6513816"/>
              <a:gd name="connsiteY9" fmla="*/ 185777 h 2343350"/>
              <a:gd name="connsiteX10" fmla="*/ 523982 w 6513816"/>
              <a:gd name="connsiteY10" fmla="*/ 216599 h 2343350"/>
              <a:gd name="connsiteX11" fmla="*/ 503434 w 6513816"/>
              <a:gd name="connsiteY11" fmla="*/ 237148 h 2343350"/>
              <a:gd name="connsiteX12" fmla="*/ 400692 w 6513816"/>
              <a:gd name="connsiteY12" fmla="*/ 319341 h 2343350"/>
              <a:gd name="connsiteX13" fmla="*/ 369869 w 6513816"/>
              <a:gd name="connsiteY13" fmla="*/ 339889 h 2343350"/>
              <a:gd name="connsiteX14" fmla="*/ 287676 w 6513816"/>
              <a:gd name="connsiteY14" fmla="*/ 411808 h 2343350"/>
              <a:gd name="connsiteX15" fmla="*/ 226031 w 6513816"/>
              <a:gd name="connsiteY15" fmla="*/ 442631 h 2343350"/>
              <a:gd name="connsiteX16" fmla="*/ 195209 w 6513816"/>
              <a:gd name="connsiteY16" fmla="*/ 452905 h 2343350"/>
              <a:gd name="connsiteX17" fmla="*/ 123290 w 6513816"/>
              <a:gd name="connsiteY17" fmla="*/ 494001 h 2343350"/>
              <a:gd name="connsiteX18" fmla="*/ 61645 w 6513816"/>
              <a:gd name="connsiteY18" fmla="*/ 514550 h 2343350"/>
              <a:gd name="connsiteX19" fmla="*/ 10274 w 6513816"/>
              <a:gd name="connsiteY19" fmla="*/ 586469 h 2343350"/>
              <a:gd name="connsiteX20" fmla="*/ 0 w 6513816"/>
              <a:gd name="connsiteY20" fmla="*/ 648114 h 2343350"/>
              <a:gd name="connsiteX21" fmla="*/ 20548 w 6513816"/>
              <a:gd name="connsiteY21" fmla="*/ 730307 h 2343350"/>
              <a:gd name="connsiteX22" fmla="*/ 61645 w 6513816"/>
              <a:gd name="connsiteY22" fmla="*/ 791952 h 2343350"/>
              <a:gd name="connsiteX23" fmla="*/ 92467 w 6513816"/>
              <a:gd name="connsiteY23" fmla="*/ 853597 h 2343350"/>
              <a:gd name="connsiteX24" fmla="*/ 102741 w 6513816"/>
              <a:gd name="connsiteY24" fmla="*/ 935790 h 2343350"/>
              <a:gd name="connsiteX25" fmla="*/ 133564 w 6513816"/>
              <a:gd name="connsiteY25" fmla="*/ 997435 h 2343350"/>
              <a:gd name="connsiteX26" fmla="*/ 164386 w 6513816"/>
              <a:gd name="connsiteY26" fmla="*/ 1069354 h 2343350"/>
              <a:gd name="connsiteX27" fmla="*/ 184935 w 6513816"/>
              <a:gd name="connsiteY27" fmla="*/ 1141273 h 2343350"/>
              <a:gd name="connsiteX28" fmla="*/ 205483 w 6513816"/>
              <a:gd name="connsiteY28" fmla="*/ 1182370 h 2343350"/>
              <a:gd name="connsiteX29" fmla="*/ 215757 w 6513816"/>
              <a:gd name="connsiteY29" fmla="*/ 1223467 h 2343350"/>
              <a:gd name="connsiteX30" fmla="*/ 236305 w 6513816"/>
              <a:gd name="connsiteY30" fmla="*/ 1295386 h 2343350"/>
              <a:gd name="connsiteX31" fmla="*/ 256854 w 6513816"/>
              <a:gd name="connsiteY31" fmla="*/ 1336482 h 2343350"/>
              <a:gd name="connsiteX32" fmla="*/ 277402 w 6513816"/>
              <a:gd name="connsiteY32" fmla="*/ 1398127 h 2343350"/>
              <a:gd name="connsiteX33" fmla="*/ 328773 w 6513816"/>
              <a:gd name="connsiteY33" fmla="*/ 1490595 h 2343350"/>
              <a:gd name="connsiteX34" fmla="*/ 390418 w 6513816"/>
              <a:gd name="connsiteY34" fmla="*/ 1562514 h 2343350"/>
              <a:gd name="connsiteX35" fmla="*/ 421240 w 6513816"/>
              <a:gd name="connsiteY35" fmla="*/ 1603610 h 2343350"/>
              <a:gd name="connsiteX36" fmla="*/ 472611 w 6513816"/>
              <a:gd name="connsiteY36" fmla="*/ 1654981 h 2343350"/>
              <a:gd name="connsiteX37" fmla="*/ 513708 w 6513816"/>
              <a:gd name="connsiteY37" fmla="*/ 1706352 h 2343350"/>
              <a:gd name="connsiteX38" fmla="*/ 544530 w 6513816"/>
              <a:gd name="connsiteY38" fmla="*/ 1737175 h 2343350"/>
              <a:gd name="connsiteX39" fmla="*/ 585627 w 6513816"/>
              <a:gd name="connsiteY39" fmla="*/ 1788545 h 2343350"/>
              <a:gd name="connsiteX40" fmla="*/ 750013 w 6513816"/>
              <a:gd name="connsiteY40" fmla="*/ 1891287 h 2343350"/>
              <a:gd name="connsiteX41" fmla="*/ 811658 w 6513816"/>
              <a:gd name="connsiteY41" fmla="*/ 1932383 h 2343350"/>
              <a:gd name="connsiteX42" fmla="*/ 842481 w 6513816"/>
              <a:gd name="connsiteY42" fmla="*/ 1952932 h 2343350"/>
              <a:gd name="connsiteX43" fmla="*/ 893851 w 6513816"/>
              <a:gd name="connsiteY43" fmla="*/ 1994028 h 2343350"/>
              <a:gd name="connsiteX44" fmla="*/ 996593 w 6513816"/>
              <a:gd name="connsiteY44" fmla="*/ 2045399 h 2343350"/>
              <a:gd name="connsiteX45" fmla="*/ 1047964 w 6513816"/>
              <a:gd name="connsiteY45" fmla="*/ 2065948 h 2343350"/>
              <a:gd name="connsiteX46" fmla="*/ 1109609 w 6513816"/>
              <a:gd name="connsiteY46" fmla="*/ 2107044 h 2343350"/>
              <a:gd name="connsiteX47" fmla="*/ 1212350 w 6513816"/>
              <a:gd name="connsiteY47" fmla="*/ 2137867 h 2343350"/>
              <a:gd name="connsiteX48" fmla="*/ 1294544 w 6513816"/>
              <a:gd name="connsiteY48" fmla="*/ 2178963 h 2343350"/>
              <a:gd name="connsiteX49" fmla="*/ 1376737 w 6513816"/>
              <a:gd name="connsiteY49" fmla="*/ 2209786 h 2343350"/>
              <a:gd name="connsiteX50" fmla="*/ 1428108 w 6513816"/>
              <a:gd name="connsiteY50" fmla="*/ 2240608 h 2343350"/>
              <a:gd name="connsiteX51" fmla="*/ 1489753 w 6513816"/>
              <a:gd name="connsiteY51" fmla="*/ 2250882 h 2343350"/>
              <a:gd name="connsiteX52" fmla="*/ 1551398 w 6513816"/>
              <a:gd name="connsiteY52" fmla="*/ 2271431 h 2343350"/>
              <a:gd name="connsiteX53" fmla="*/ 1623317 w 6513816"/>
              <a:gd name="connsiteY53" fmla="*/ 2302253 h 2343350"/>
              <a:gd name="connsiteX54" fmla="*/ 1684962 w 6513816"/>
              <a:gd name="connsiteY54" fmla="*/ 2312527 h 2343350"/>
              <a:gd name="connsiteX55" fmla="*/ 1726058 w 6513816"/>
              <a:gd name="connsiteY55" fmla="*/ 2322801 h 2343350"/>
              <a:gd name="connsiteX56" fmla="*/ 1787703 w 6513816"/>
              <a:gd name="connsiteY56" fmla="*/ 2333076 h 2343350"/>
              <a:gd name="connsiteX57" fmla="*/ 2137025 w 6513816"/>
              <a:gd name="connsiteY57" fmla="*/ 2322801 h 2343350"/>
              <a:gd name="connsiteX58" fmla="*/ 2260314 w 6513816"/>
              <a:gd name="connsiteY58" fmla="*/ 2312527 h 2343350"/>
              <a:gd name="connsiteX59" fmla="*/ 2424701 w 6513816"/>
              <a:gd name="connsiteY59" fmla="*/ 2302253 h 2343350"/>
              <a:gd name="connsiteX60" fmla="*/ 3051425 w 6513816"/>
              <a:gd name="connsiteY60" fmla="*/ 2322801 h 2343350"/>
              <a:gd name="connsiteX61" fmla="*/ 3267182 w 6513816"/>
              <a:gd name="connsiteY61" fmla="*/ 2343350 h 2343350"/>
              <a:gd name="connsiteX62" fmla="*/ 3708971 w 6513816"/>
              <a:gd name="connsiteY62" fmla="*/ 2322801 h 2343350"/>
              <a:gd name="connsiteX63" fmla="*/ 3811712 w 6513816"/>
              <a:gd name="connsiteY63" fmla="*/ 2302253 h 2343350"/>
              <a:gd name="connsiteX64" fmla="*/ 3873357 w 6513816"/>
              <a:gd name="connsiteY64" fmla="*/ 2281705 h 2343350"/>
              <a:gd name="connsiteX65" fmla="*/ 3945276 w 6513816"/>
              <a:gd name="connsiteY65" fmla="*/ 2250882 h 2343350"/>
              <a:gd name="connsiteX66" fmla="*/ 3996647 w 6513816"/>
              <a:gd name="connsiteY66" fmla="*/ 2220060 h 2343350"/>
              <a:gd name="connsiteX67" fmla="*/ 4161034 w 6513816"/>
              <a:gd name="connsiteY67" fmla="*/ 2178963 h 2343350"/>
              <a:gd name="connsiteX68" fmla="*/ 4315146 w 6513816"/>
              <a:gd name="connsiteY68" fmla="*/ 2117318 h 2343350"/>
              <a:gd name="connsiteX69" fmla="*/ 4397339 w 6513816"/>
              <a:gd name="connsiteY69" fmla="*/ 2086496 h 2343350"/>
              <a:gd name="connsiteX70" fmla="*/ 4448710 w 6513816"/>
              <a:gd name="connsiteY70" fmla="*/ 2076222 h 2343350"/>
              <a:gd name="connsiteX71" fmla="*/ 4489807 w 6513816"/>
              <a:gd name="connsiteY71" fmla="*/ 2065948 h 2343350"/>
              <a:gd name="connsiteX72" fmla="*/ 4561726 w 6513816"/>
              <a:gd name="connsiteY72" fmla="*/ 2035125 h 2343350"/>
              <a:gd name="connsiteX73" fmla="*/ 4602822 w 6513816"/>
              <a:gd name="connsiteY73" fmla="*/ 2014577 h 2343350"/>
              <a:gd name="connsiteX74" fmla="*/ 4654193 w 6513816"/>
              <a:gd name="connsiteY74" fmla="*/ 2004303 h 2343350"/>
              <a:gd name="connsiteX75" fmla="*/ 4777483 w 6513816"/>
              <a:gd name="connsiteY75" fmla="*/ 1952932 h 2343350"/>
              <a:gd name="connsiteX76" fmla="*/ 4869950 w 6513816"/>
              <a:gd name="connsiteY76" fmla="*/ 1942658 h 2343350"/>
              <a:gd name="connsiteX77" fmla="*/ 4972692 w 6513816"/>
              <a:gd name="connsiteY77" fmla="*/ 1922109 h 2343350"/>
              <a:gd name="connsiteX78" fmla="*/ 5599416 w 6513816"/>
              <a:gd name="connsiteY78" fmla="*/ 1881013 h 2343350"/>
              <a:gd name="connsiteX79" fmla="*/ 5722705 w 6513816"/>
              <a:gd name="connsiteY79" fmla="*/ 1860464 h 2343350"/>
              <a:gd name="connsiteX80" fmla="*/ 5845995 w 6513816"/>
              <a:gd name="connsiteY80" fmla="*/ 1850190 h 2343350"/>
              <a:gd name="connsiteX81" fmla="*/ 5928189 w 6513816"/>
              <a:gd name="connsiteY81" fmla="*/ 1829642 h 2343350"/>
              <a:gd name="connsiteX82" fmla="*/ 6020656 w 6513816"/>
              <a:gd name="connsiteY82" fmla="*/ 1819368 h 2343350"/>
              <a:gd name="connsiteX83" fmla="*/ 6123398 w 6513816"/>
              <a:gd name="connsiteY83" fmla="*/ 1788545 h 2343350"/>
              <a:gd name="connsiteX84" fmla="*/ 6205591 w 6513816"/>
              <a:gd name="connsiteY84" fmla="*/ 1757723 h 2343350"/>
              <a:gd name="connsiteX85" fmla="*/ 6246687 w 6513816"/>
              <a:gd name="connsiteY85" fmla="*/ 1737175 h 2343350"/>
              <a:gd name="connsiteX86" fmla="*/ 6308332 w 6513816"/>
              <a:gd name="connsiteY86" fmla="*/ 1716626 h 2343350"/>
              <a:gd name="connsiteX87" fmla="*/ 6390526 w 6513816"/>
              <a:gd name="connsiteY87" fmla="*/ 1685804 h 2343350"/>
              <a:gd name="connsiteX88" fmla="*/ 6452171 w 6513816"/>
              <a:gd name="connsiteY88" fmla="*/ 1634433 h 2343350"/>
              <a:gd name="connsiteX89" fmla="*/ 6462445 w 6513816"/>
              <a:gd name="connsiteY89" fmla="*/ 1603610 h 2343350"/>
              <a:gd name="connsiteX90" fmla="*/ 6482993 w 6513816"/>
              <a:gd name="connsiteY90" fmla="*/ 1572788 h 2343350"/>
              <a:gd name="connsiteX91" fmla="*/ 6493267 w 6513816"/>
              <a:gd name="connsiteY91" fmla="*/ 1511143 h 2343350"/>
              <a:gd name="connsiteX92" fmla="*/ 6503541 w 6513816"/>
              <a:gd name="connsiteY92" fmla="*/ 1439224 h 2343350"/>
              <a:gd name="connsiteX93" fmla="*/ 6513816 w 6513816"/>
              <a:gd name="connsiteY93" fmla="*/ 1398127 h 2343350"/>
              <a:gd name="connsiteX94" fmla="*/ 6503541 w 6513816"/>
              <a:gd name="connsiteY94" fmla="*/ 1223467 h 2343350"/>
              <a:gd name="connsiteX95" fmla="*/ 6472719 w 6513816"/>
              <a:gd name="connsiteY95" fmla="*/ 1120725 h 2343350"/>
              <a:gd name="connsiteX96" fmla="*/ 6431622 w 6513816"/>
              <a:gd name="connsiteY96" fmla="*/ 1028258 h 2343350"/>
              <a:gd name="connsiteX97" fmla="*/ 6390526 w 6513816"/>
              <a:gd name="connsiteY97" fmla="*/ 935790 h 2343350"/>
              <a:gd name="connsiteX98" fmla="*/ 6380251 w 6513816"/>
              <a:gd name="connsiteY98" fmla="*/ 904968 h 2343350"/>
              <a:gd name="connsiteX99" fmla="*/ 6359703 w 6513816"/>
              <a:gd name="connsiteY99" fmla="*/ 874145 h 2343350"/>
              <a:gd name="connsiteX100" fmla="*/ 6328881 w 6513816"/>
              <a:gd name="connsiteY100" fmla="*/ 812500 h 2343350"/>
              <a:gd name="connsiteX101" fmla="*/ 6298058 w 6513816"/>
              <a:gd name="connsiteY101" fmla="*/ 781678 h 2343350"/>
              <a:gd name="connsiteX102" fmla="*/ 6277510 w 6513816"/>
              <a:gd name="connsiteY102" fmla="*/ 750855 h 2343350"/>
              <a:gd name="connsiteX103" fmla="*/ 6246687 w 6513816"/>
              <a:gd name="connsiteY103" fmla="*/ 720033 h 2343350"/>
              <a:gd name="connsiteX104" fmla="*/ 6154220 w 6513816"/>
              <a:gd name="connsiteY104" fmla="*/ 607017 h 2343350"/>
              <a:gd name="connsiteX105" fmla="*/ 6092575 w 6513816"/>
              <a:gd name="connsiteY105" fmla="*/ 565921 h 2343350"/>
              <a:gd name="connsiteX106" fmla="*/ 6061753 w 6513816"/>
              <a:gd name="connsiteY106" fmla="*/ 535098 h 2343350"/>
              <a:gd name="connsiteX107" fmla="*/ 6010382 w 6513816"/>
              <a:gd name="connsiteY107" fmla="*/ 494001 h 2343350"/>
              <a:gd name="connsiteX108" fmla="*/ 5989834 w 6513816"/>
              <a:gd name="connsiteY108" fmla="*/ 463179 h 2343350"/>
              <a:gd name="connsiteX109" fmla="*/ 5907640 w 6513816"/>
              <a:gd name="connsiteY109" fmla="*/ 401534 h 2343350"/>
              <a:gd name="connsiteX110" fmla="*/ 5845995 w 6513816"/>
              <a:gd name="connsiteY110" fmla="*/ 350163 h 2343350"/>
              <a:gd name="connsiteX111" fmla="*/ 5763802 w 6513816"/>
              <a:gd name="connsiteY111" fmla="*/ 319341 h 2343350"/>
              <a:gd name="connsiteX112" fmla="*/ 5650786 w 6513816"/>
              <a:gd name="connsiteY112" fmla="*/ 257696 h 2343350"/>
              <a:gd name="connsiteX113" fmla="*/ 5619964 w 6513816"/>
              <a:gd name="connsiteY113" fmla="*/ 247422 h 2343350"/>
              <a:gd name="connsiteX114" fmla="*/ 5517222 w 6513816"/>
              <a:gd name="connsiteY114" fmla="*/ 216599 h 2343350"/>
              <a:gd name="connsiteX115" fmla="*/ 5424755 w 6513816"/>
              <a:gd name="connsiteY115" fmla="*/ 175503 h 2343350"/>
              <a:gd name="connsiteX116" fmla="*/ 5342562 w 6513816"/>
              <a:gd name="connsiteY116" fmla="*/ 144680 h 2343350"/>
              <a:gd name="connsiteX117" fmla="*/ 5311739 w 6513816"/>
              <a:gd name="connsiteY117" fmla="*/ 134406 h 2343350"/>
              <a:gd name="connsiteX118" fmla="*/ 5250094 w 6513816"/>
              <a:gd name="connsiteY118" fmla="*/ 124132 h 2343350"/>
              <a:gd name="connsiteX119" fmla="*/ 5126804 w 6513816"/>
              <a:gd name="connsiteY119" fmla="*/ 93309 h 2343350"/>
              <a:gd name="connsiteX120" fmla="*/ 4952144 w 6513816"/>
              <a:gd name="connsiteY120" fmla="*/ 52213 h 2343350"/>
              <a:gd name="connsiteX121" fmla="*/ 4818580 w 6513816"/>
              <a:gd name="connsiteY121" fmla="*/ 31664 h 2343350"/>
              <a:gd name="connsiteX122" fmla="*/ 4705564 w 6513816"/>
              <a:gd name="connsiteY122" fmla="*/ 11116 h 2343350"/>
              <a:gd name="connsiteX123" fmla="*/ 4428162 w 6513816"/>
              <a:gd name="connsiteY123" fmla="*/ 842 h 2343350"/>
              <a:gd name="connsiteX124" fmla="*/ 3801438 w 6513816"/>
              <a:gd name="connsiteY124" fmla="*/ 11116 h 2343350"/>
              <a:gd name="connsiteX125" fmla="*/ 2948683 w 6513816"/>
              <a:gd name="connsiteY125" fmla="*/ 11116 h 2343350"/>
              <a:gd name="connsiteX126" fmla="*/ 2753474 w 6513816"/>
              <a:gd name="connsiteY126" fmla="*/ 31664 h 2343350"/>
              <a:gd name="connsiteX127" fmla="*/ 2691829 w 6513816"/>
              <a:gd name="connsiteY127" fmla="*/ 41939 h 2343350"/>
              <a:gd name="connsiteX128" fmla="*/ 2599362 w 6513816"/>
              <a:gd name="connsiteY128" fmla="*/ 72761 h 2343350"/>
              <a:gd name="connsiteX129" fmla="*/ 2568539 w 6513816"/>
              <a:gd name="connsiteY129" fmla="*/ 83035 h 23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13816" h="2343350">
                <a:moveTo>
                  <a:pt x="2794571" y="72761"/>
                </a:moveTo>
                <a:cubicBezTo>
                  <a:pt x="2763748" y="69336"/>
                  <a:pt x="2733008" y="65062"/>
                  <a:pt x="2702103" y="62487"/>
                </a:cubicBezTo>
                <a:cubicBezTo>
                  <a:pt x="2568607" y="51362"/>
                  <a:pt x="2434195" y="49368"/>
                  <a:pt x="2301411" y="31664"/>
                </a:cubicBezTo>
                <a:lnTo>
                  <a:pt x="2147299" y="11116"/>
                </a:lnTo>
                <a:lnTo>
                  <a:pt x="1006867" y="31664"/>
                </a:lnTo>
                <a:cubicBezTo>
                  <a:pt x="990430" y="32085"/>
                  <a:pt x="925348" y="45139"/>
                  <a:pt x="904126" y="52213"/>
                </a:cubicBezTo>
                <a:cubicBezTo>
                  <a:pt x="886630" y="58045"/>
                  <a:pt x="870382" y="67337"/>
                  <a:pt x="852755" y="72761"/>
                </a:cubicBezTo>
                <a:cubicBezTo>
                  <a:pt x="825763" y="81066"/>
                  <a:pt x="770562" y="93309"/>
                  <a:pt x="770562" y="93309"/>
                </a:cubicBezTo>
                <a:cubicBezTo>
                  <a:pt x="717194" y="146677"/>
                  <a:pt x="764300" y="108761"/>
                  <a:pt x="678094" y="144680"/>
                </a:cubicBezTo>
                <a:cubicBezTo>
                  <a:pt x="535427" y="204125"/>
                  <a:pt x="671871" y="157029"/>
                  <a:pt x="585627" y="185777"/>
                </a:cubicBezTo>
                <a:cubicBezTo>
                  <a:pt x="537770" y="233631"/>
                  <a:pt x="599727" y="178725"/>
                  <a:pt x="523982" y="216599"/>
                </a:cubicBezTo>
                <a:cubicBezTo>
                  <a:pt x="515318" y="220931"/>
                  <a:pt x="510875" y="230947"/>
                  <a:pt x="503434" y="237148"/>
                </a:cubicBezTo>
                <a:cubicBezTo>
                  <a:pt x="469742" y="265225"/>
                  <a:pt x="437184" y="295014"/>
                  <a:pt x="400692" y="319341"/>
                </a:cubicBezTo>
                <a:cubicBezTo>
                  <a:pt x="390418" y="326190"/>
                  <a:pt x="379355" y="331984"/>
                  <a:pt x="369869" y="339889"/>
                </a:cubicBezTo>
                <a:cubicBezTo>
                  <a:pt x="318854" y="382401"/>
                  <a:pt x="357466" y="367396"/>
                  <a:pt x="287676" y="411808"/>
                </a:cubicBezTo>
                <a:cubicBezTo>
                  <a:pt x="268294" y="424142"/>
                  <a:pt x="247025" y="433300"/>
                  <a:pt x="226031" y="442631"/>
                </a:cubicBezTo>
                <a:cubicBezTo>
                  <a:pt x="216135" y="447029"/>
                  <a:pt x="204895" y="448062"/>
                  <a:pt x="195209" y="452905"/>
                </a:cubicBezTo>
                <a:cubicBezTo>
                  <a:pt x="121069" y="489974"/>
                  <a:pt x="213352" y="457976"/>
                  <a:pt x="123290" y="494001"/>
                </a:cubicBezTo>
                <a:cubicBezTo>
                  <a:pt x="103179" y="502045"/>
                  <a:pt x="61645" y="514550"/>
                  <a:pt x="61645" y="514550"/>
                </a:cubicBezTo>
                <a:cubicBezTo>
                  <a:pt x="37727" y="538467"/>
                  <a:pt x="23915" y="548955"/>
                  <a:pt x="10274" y="586469"/>
                </a:cubicBezTo>
                <a:cubicBezTo>
                  <a:pt x="3155" y="606047"/>
                  <a:pt x="3425" y="627566"/>
                  <a:pt x="0" y="648114"/>
                </a:cubicBezTo>
                <a:cubicBezTo>
                  <a:pt x="6849" y="675512"/>
                  <a:pt x="9423" y="704350"/>
                  <a:pt x="20548" y="730307"/>
                </a:cubicBezTo>
                <a:cubicBezTo>
                  <a:pt x="30276" y="753006"/>
                  <a:pt x="50601" y="769863"/>
                  <a:pt x="61645" y="791952"/>
                </a:cubicBezTo>
                <a:lnTo>
                  <a:pt x="92467" y="853597"/>
                </a:lnTo>
                <a:cubicBezTo>
                  <a:pt x="95892" y="880995"/>
                  <a:pt x="95156" y="909242"/>
                  <a:pt x="102741" y="935790"/>
                </a:cubicBezTo>
                <a:cubicBezTo>
                  <a:pt x="109052" y="957880"/>
                  <a:pt x="123937" y="976576"/>
                  <a:pt x="133564" y="997435"/>
                </a:cubicBezTo>
                <a:cubicBezTo>
                  <a:pt x="144494" y="1021116"/>
                  <a:pt x="155473" y="1044842"/>
                  <a:pt x="164386" y="1069354"/>
                </a:cubicBezTo>
                <a:cubicBezTo>
                  <a:pt x="185248" y="1126725"/>
                  <a:pt x="164088" y="1092632"/>
                  <a:pt x="184935" y="1141273"/>
                </a:cubicBezTo>
                <a:cubicBezTo>
                  <a:pt x="190968" y="1155350"/>
                  <a:pt x="200105" y="1168029"/>
                  <a:pt x="205483" y="1182370"/>
                </a:cubicBezTo>
                <a:cubicBezTo>
                  <a:pt x="210441" y="1195592"/>
                  <a:pt x="212042" y="1209844"/>
                  <a:pt x="215757" y="1223467"/>
                </a:cubicBezTo>
                <a:cubicBezTo>
                  <a:pt x="222317" y="1247521"/>
                  <a:pt x="227784" y="1271955"/>
                  <a:pt x="236305" y="1295386"/>
                </a:cubicBezTo>
                <a:cubicBezTo>
                  <a:pt x="241539" y="1309780"/>
                  <a:pt x="251166" y="1322262"/>
                  <a:pt x="256854" y="1336482"/>
                </a:cubicBezTo>
                <a:cubicBezTo>
                  <a:pt x="264898" y="1356593"/>
                  <a:pt x="269358" y="1378016"/>
                  <a:pt x="277402" y="1398127"/>
                </a:cubicBezTo>
                <a:cubicBezTo>
                  <a:pt x="286529" y="1420945"/>
                  <a:pt x="316605" y="1473212"/>
                  <a:pt x="328773" y="1490595"/>
                </a:cubicBezTo>
                <a:cubicBezTo>
                  <a:pt x="410514" y="1607369"/>
                  <a:pt x="339081" y="1500911"/>
                  <a:pt x="390418" y="1562514"/>
                </a:cubicBezTo>
                <a:cubicBezTo>
                  <a:pt x="401380" y="1575668"/>
                  <a:pt x="409864" y="1590812"/>
                  <a:pt x="421240" y="1603610"/>
                </a:cubicBezTo>
                <a:cubicBezTo>
                  <a:pt x="437329" y="1621710"/>
                  <a:pt x="456411" y="1636981"/>
                  <a:pt x="472611" y="1654981"/>
                </a:cubicBezTo>
                <a:cubicBezTo>
                  <a:pt x="487281" y="1671281"/>
                  <a:pt x="499268" y="1689849"/>
                  <a:pt x="513708" y="1706352"/>
                </a:cubicBezTo>
                <a:cubicBezTo>
                  <a:pt x="523276" y="1717287"/>
                  <a:pt x="534962" y="1726240"/>
                  <a:pt x="544530" y="1737175"/>
                </a:cubicBezTo>
                <a:cubicBezTo>
                  <a:pt x="558970" y="1753678"/>
                  <a:pt x="568608" y="1774717"/>
                  <a:pt x="585627" y="1788545"/>
                </a:cubicBezTo>
                <a:cubicBezTo>
                  <a:pt x="757715" y="1928366"/>
                  <a:pt x="653559" y="1833415"/>
                  <a:pt x="750013" y="1891287"/>
                </a:cubicBezTo>
                <a:cubicBezTo>
                  <a:pt x="771190" y="1903993"/>
                  <a:pt x="791110" y="1918684"/>
                  <a:pt x="811658" y="1932383"/>
                </a:cubicBezTo>
                <a:cubicBezTo>
                  <a:pt x="821932" y="1939233"/>
                  <a:pt x="832839" y="1945218"/>
                  <a:pt x="842481" y="1952932"/>
                </a:cubicBezTo>
                <a:cubicBezTo>
                  <a:pt x="859604" y="1966631"/>
                  <a:pt x="875047" y="1982746"/>
                  <a:pt x="893851" y="1994028"/>
                </a:cubicBezTo>
                <a:cubicBezTo>
                  <a:pt x="926684" y="2013728"/>
                  <a:pt x="961042" y="2031178"/>
                  <a:pt x="996593" y="2045399"/>
                </a:cubicBezTo>
                <a:cubicBezTo>
                  <a:pt x="1013717" y="2052249"/>
                  <a:pt x="1031773" y="2057117"/>
                  <a:pt x="1047964" y="2065948"/>
                </a:cubicBezTo>
                <a:cubicBezTo>
                  <a:pt x="1069644" y="2077774"/>
                  <a:pt x="1086984" y="2097145"/>
                  <a:pt x="1109609" y="2107044"/>
                </a:cubicBezTo>
                <a:cubicBezTo>
                  <a:pt x="1142366" y="2121375"/>
                  <a:pt x="1179026" y="2124908"/>
                  <a:pt x="1212350" y="2137867"/>
                </a:cubicBezTo>
                <a:cubicBezTo>
                  <a:pt x="1240899" y="2148969"/>
                  <a:pt x="1266480" y="2166685"/>
                  <a:pt x="1294544" y="2178963"/>
                </a:cubicBezTo>
                <a:cubicBezTo>
                  <a:pt x="1321352" y="2190691"/>
                  <a:pt x="1350169" y="2197524"/>
                  <a:pt x="1376737" y="2209786"/>
                </a:cubicBezTo>
                <a:cubicBezTo>
                  <a:pt x="1394868" y="2218154"/>
                  <a:pt x="1409341" y="2233784"/>
                  <a:pt x="1428108" y="2240608"/>
                </a:cubicBezTo>
                <a:cubicBezTo>
                  <a:pt x="1447686" y="2247727"/>
                  <a:pt x="1469205" y="2247457"/>
                  <a:pt x="1489753" y="2250882"/>
                </a:cubicBezTo>
                <a:cubicBezTo>
                  <a:pt x="1510301" y="2257732"/>
                  <a:pt x="1531287" y="2263387"/>
                  <a:pt x="1551398" y="2271431"/>
                </a:cubicBezTo>
                <a:cubicBezTo>
                  <a:pt x="1590662" y="2287137"/>
                  <a:pt x="1586110" y="2293985"/>
                  <a:pt x="1623317" y="2302253"/>
                </a:cubicBezTo>
                <a:cubicBezTo>
                  <a:pt x="1643653" y="2306772"/>
                  <a:pt x="1664535" y="2308442"/>
                  <a:pt x="1684962" y="2312527"/>
                </a:cubicBezTo>
                <a:cubicBezTo>
                  <a:pt x="1698808" y="2315296"/>
                  <a:pt x="1712212" y="2320032"/>
                  <a:pt x="1726058" y="2322801"/>
                </a:cubicBezTo>
                <a:cubicBezTo>
                  <a:pt x="1746485" y="2326887"/>
                  <a:pt x="1767155" y="2329651"/>
                  <a:pt x="1787703" y="2333076"/>
                </a:cubicBezTo>
                <a:lnTo>
                  <a:pt x="2137025" y="2322801"/>
                </a:lnTo>
                <a:cubicBezTo>
                  <a:pt x="2178225" y="2321010"/>
                  <a:pt x="2219180" y="2315465"/>
                  <a:pt x="2260314" y="2312527"/>
                </a:cubicBezTo>
                <a:lnTo>
                  <a:pt x="2424701" y="2302253"/>
                </a:lnTo>
                <a:cubicBezTo>
                  <a:pt x="2549881" y="2305463"/>
                  <a:pt x="2890011" y="2311539"/>
                  <a:pt x="3051425" y="2322801"/>
                </a:cubicBezTo>
                <a:cubicBezTo>
                  <a:pt x="3123494" y="2327829"/>
                  <a:pt x="3195263" y="2336500"/>
                  <a:pt x="3267182" y="2343350"/>
                </a:cubicBezTo>
                <a:lnTo>
                  <a:pt x="3708971" y="2322801"/>
                </a:lnTo>
                <a:cubicBezTo>
                  <a:pt x="3732233" y="2321377"/>
                  <a:pt x="3785864" y="2310007"/>
                  <a:pt x="3811712" y="2302253"/>
                </a:cubicBezTo>
                <a:cubicBezTo>
                  <a:pt x="3832458" y="2296029"/>
                  <a:pt x="3855335" y="2293719"/>
                  <a:pt x="3873357" y="2281705"/>
                </a:cubicBezTo>
                <a:cubicBezTo>
                  <a:pt x="3915929" y="2253325"/>
                  <a:pt x="3892201" y="2264152"/>
                  <a:pt x="3945276" y="2250882"/>
                </a:cubicBezTo>
                <a:cubicBezTo>
                  <a:pt x="3962400" y="2240608"/>
                  <a:pt x="3978468" y="2228323"/>
                  <a:pt x="3996647" y="2220060"/>
                </a:cubicBezTo>
                <a:cubicBezTo>
                  <a:pt x="4056770" y="2192732"/>
                  <a:pt x="4092933" y="2196884"/>
                  <a:pt x="4161034" y="2178963"/>
                </a:cubicBezTo>
                <a:cubicBezTo>
                  <a:pt x="4282221" y="2147072"/>
                  <a:pt x="4219545" y="2158290"/>
                  <a:pt x="4315146" y="2117318"/>
                </a:cubicBezTo>
                <a:cubicBezTo>
                  <a:pt x="4342041" y="2105792"/>
                  <a:pt x="4369372" y="2095101"/>
                  <a:pt x="4397339" y="2086496"/>
                </a:cubicBezTo>
                <a:cubicBezTo>
                  <a:pt x="4414030" y="2081361"/>
                  <a:pt x="4431663" y="2080010"/>
                  <a:pt x="4448710" y="2076222"/>
                </a:cubicBezTo>
                <a:cubicBezTo>
                  <a:pt x="4462494" y="2073159"/>
                  <a:pt x="4476108" y="2069373"/>
                  <a:pt x="4489807" y="2065948"/>
                </a:cubicBezTo>
                <a:cubicBezTo>
                  <a:pt x="4626074" y="1997811"/>
                  <a:pt x="4455925" y="2080468"/>
                  <a:pt x="4561726" y="2035125"/>
                </a:cubicBezTo>
                <a:cubicBezTo>
                  <a:pt x="4575803" y="2029092"/>
                  <a:pt x="4588292" y="2019420"/>
                  <a:pt x="4602822" y="2014577"/>
                </a:cubicBezTo>
                <a:cubicBezTo>
                  <a:pt x="4619389" y="2009055"/>
                  <a:pt x="4637069" y="2007728"/>
                  <a:pt x="4654193" y="2004303"/>
                </a:cubicBezTo>
                <a:cubicBezTo>
                  <a:pt x="4695879" y="1983460"/>
                  <a:pt x="4731125" y="1962203"/>
                  <a:pt x="4777483" y="1952932"/>
                </a:cubicBezTo>
                <a:cubicBezTo>
                  <a:pt x="4807893" y="1946850"/>
                  <a:pt x="4839318" y="1947495"/>
                  <a:pt x="4869950" y="1942658"/>
                </a:cubicBezTo>
                <a:cubicBezTo>
                  <a:pt x="4904448" y="1937211"/>
                  <a:pt x="4937927" y="1925452"/>
                  <a:pt x="4972692" y="1922109"/>
                </a:cubicBezTo>
                <a:cubicBezTo>
                  <a:pt x="5187122" y="1901491"/>
                  <a:pt x="5387661" y="1892158"/>
                  <a:pt x="5599416" y="1881013"/>
                </a:cubicBezTo>
                <a:cubicBezTo>
                  <a:pt x="5640512" y="1874163"/>
                  <a:pt x="5681363" y="1865632"/>
                  <a:pt x="5722705" y="1860464"/>
                </a:cubicBezTo>
                <a:cubicBezTo>
                  <a:pt x="5763626" y="1855349"/>
                  <a:pt x="5805212" y="1856307"/>
                  <a:pt x="5845995" y="1850190"/>
                </a:cubicBezTo>
                <a:cubicBezTo>
                  <a:pt x="5873924" y="1846001"/>
                  <a:pt x="5900378" y="1834550"/>
                  <a:pt x="5928189" y="1829642"/>
                </a:cubicBezTo>
                <a:cubicBezTo>
                  <a:pt x="5958729" y="1824253"/>
                  <a:pt x="5989834" y="1822793"/>
                  <a:pt x="6020656" y="1819368"/>
                </a:cubicBezTo>
                <a:cubicBezTo>
                  <a:pt x="6111733" y="1773828"/>
                  <a:pt x="6004009" y="1822656"/>
                  <a:pt x="6123398" y="1788545"/>
                </a:cubicBezTo>
                <a:cubicBezTo>
                  <a:pt x="6151533" y="1780507"/>
                  <a:pt x="6178581" y="1768977"/>
                  <a:pt x="6205591" y="1757723"/>
                </a:cubicBezTo>
                <a:cubicBezTo>
                  <a:pt x="6219728" y="1751832"/>
                  <a:pt x="6232467" y="1742863"/>
                  <a:pt x="6246687" y="1737175"/>
                </a:cubicBezTo>
                <a:cubicBezTo>
                  <a:pt x="6266798" y="1729131"/>
                  <a:pt x="6288959" y="1726312"/>
                  <a:pt x="6308332" y="1716626"/>
                </a:cubicBezTo>
                <a:cubicBezTo>
                  <a:pt x="6362059" y="1689763"/>
                  <a:pt x="6334570" y="1699793"/>
                  <a:pt x="6390526" y="1685804"/>
                </a:cubicBezTo>
                <a:cubicBezTo>
                  <a:pt x="6413267" y="1670643"/>
                  <a:pt x="6436351" y="1658162"/>
                  <a:pt x="6452171" y="1634433"/>
                </a:cubicBezTo>
                <a:cubicBezTo>
                  <a:pt x="6458178" y="1625422"/>
                  <a:pt x="6457602" y="1613297"/>
                  <a:pt x="6462445" y="1603610"/>
                </a:cubicBezTo>
                <a:cubicBezTo>
                  <a:pt x="6467967" y="1592566"/>
                  <a:pt x="6476144" y="1583062"/>
                  <a:pt x="6482993" y="1572788"/>
                </a:cubicBezTo>
                <a:cubicBezTo>
                  <a:pt x="6486418" y="1552240"/>
                  <a:pt x="6490099" y="1531733"/>
                  <a:pt x="6493267" y="1511143"/>
                </a:cubicBezTo>
                <a:cubicBezTo>
                  <a:pt x="6496949" y="1487208"/>
                  <a:pt x="6499209" y="1463050"/>
                  <a:pt x="6503541" y="1439224"/>
                </a:cubicBezTo>
                <a:cubicBezTo>
                  <a:pt x="6506067" y="1425331"/>
                  <a:pt x="6510391" y="1411826"/>
                  <a:pt x="6513816" y="1398127"/>
                </a:cubicBezTo>
                <a:cubicBezTo>
                  <a:pt x="6510391" y="1339907"/>
                  <a:pt x="6509071" y="1281525"/>
                  <a:pt x="6503541" y="1223467"/>
                </a:cubicBezTo>
                <a:cubicBezTo>
                  <a:pt x="6501372" y="1200696"/>
                  <a:pt x="6477242" y="1135424"/>
                  <a:pt x="6472719" y="1120725"/>
                </a:cubicBezTo>
                <a:cubicBezTo>
                  <a:pt x="6446931" y="1036913"/>
                  <a:pt x="6470803" y="1067437"/>
                  <a:pt x="6431622" y="1028258"/>
                </a:cubicBezTo>
                <a:cubicBezTo>
                  <a:pt x="6378617" y="869241"/>
                  <a:pt x="6439366" y="1033468"/>
                  <a:pt x="6390526" y="935790"/>
                </a:cubicBezTo>
                <a:cubicBezTo>
                  <a:pt x="6385683" y="926104"/>
                  <a:pt x="6385094" y="914654"/>
                  <a:pt x="6380251" y="904968"/>
                </a:cubicBezTo>
                <a:cubicBezTo>
                  <a:pt x="6374729" y="893924"/>
                  <a:pt x="6365225" y="885190"/>
                  <a:pt x="6359703" y="874145"/>
                </a:cubicBezTo>
                <a:cubicBezTo>
                  <a:pt x="6336537" y="827812"/>
                  <a:pt x="6365683" y="856663"/>
                  <a:pt x="6328881" y="812500"/>
                </a:cubicBezTo>
                <a:cubicBezTo>
                  <a:pt x="6319579" y="801338"/>
                  <a:pt x="6307360" y="792840"/>
                  <a:pt x="6298058" y="781678"/>
                </a:cubicBezTo>
                <a:cubicBezTo>
                  <a:pt x="6290153" y="772192"/>
                  <a:pt x="6285415" y="760341"/>
                  <a:pt x="6277510" y="750855"/>
                </a:cubicBezTo>
                <a:cubicBezTo>
                  <a:pt x="6268208" y="739693"/>
                  <a:pt x="6255607" y="731502"/>
                  <a:pt x="6246687" y="720033"/>
                </a:cubicBezTo>
                <a:cubicBezTo>
                  <a:pt x="6194462" y="652887"/>
                  <a:pt x="6220795" y="661487"/>
                  <a:pt x="6154220" y="607017"/>
                </a:cubicBezTo>
                <a:cubicBezTo>
                  <a:pt x="6135106" y="591379"/>
                  <a:pt x="6110037" y="583384"/>
                  <a:pt x="6092575" y="565921"/>
                </a:cubicBezTo>
                <a:cubicBezTo>
                  <a:pt x="6082301" y="555647"/>
                  <a:pt x="6072688" y="544666"/>
                  <a:pt x="6061753" y="535098"/>
                </a:cubicBezTo>
                <a:cubicBezTo>
                  <a:pt x="6045250" y="520658"/>
                  <a:pt x="6025888" y="509507"/>
                  <a:pt x="6010382" y="494001"/>
                </a:cubicBezTo>
                <a:cubicBezTo>
                  <a:pt x="6001651" y="485270"/>
                  <a:pt x="5997548" y="472821"/>
                  <a:pt x="5989834" y="463179"/>
                </a:cubicBezTo>
                <a:cubicBezTo>
                  <a:pt x="5966274" y="433729"/>
                  <a:pt x="5940500" y="426179"/>
                  <a:pt x="5907640" y="401534"/>
                </a:cubicBezTo>
                <a:cubicBezTo>
                  <a:pt x="5886242" y="385485"/>
                  <a:pt x="5869219" y="363434"/>
                  <a:pt x="5845995" y="350163"/>
                </a:cubicBezTo>
                <a:cubicBezTo>
                  <a:pt x="5820590" y="335646"/>
                  <a:pt x="5790318" y="331715"/>
                  <a:pt x="5763802" y="319341"/>
                </a:cubicBezTo>
                <a:cubicBezTo>
                  <a:pt x="5666603" y="273981"/>
                  <a:pt x="5723226" y="288741"/>
                  <a:pt x="5650786" y="257696"/>
                </a:cubicBezTo>
                <a:cubicBezTo>
                  <a:pt x="5640832" y="253430"/>
                  <a:pt x="5630104" y="251225"/>
                  <a:pt x="5619964" y="247422"/>
                </a:cubicBezTo>
                <a:cubicBezTo>
                  <a:pt x="5542723" y="218456"/>
                  <a:pt x="5595820" y="232318"/>
                  <a:pt x="5517222" y="216599"/>
                </a:cubicBezTo>
                <a:cubicBezTo>
                  <a:pt x="5427015" y="162476"/>
                  <a:pt x="5504123" y="201959"/>
                  <a:pt x="5424755" y="175503"/>
                </a:cubicBezTo>
                <a:cubicBezTo>
                  <a:pt x="5396996" y="166250"/>
                  <a:pt x="5370061" y="154680"/>
                  <a:pt x="5342562" y="144680"/>
                </a:cubicBezTo>
                <a:cubicBezTo>
                  <a:pt x="5332384" y="140979"/>
                  <a:pt x="5322311" y="136755"/>
                  <a:pt x="5311739" y="134406"/>
                </a:cubicBezTo>
                <a:cubicBezTo>
                  <a:pt x="5291403" y="129887"/>
                  <a:pt x="5270430" y="128651"/>
                  <a:pt x="5250094" y="124132"/>
                </a:cubicBezTo>
                <a:cubicBezTo>
                  <a:pt x="5208741" y="114942"/>
                  <a:pt x="5126804" y="93309"/>
                  <a:pt x="5126804" y="93309"/>
                </a:cubicBezTo>
                <a:cubicBezTo>
                  <a:pt x="5037761" y="39883"/>
                  <a:pt x="5100107" y="67009"/>
                  <a:pt x="4952144" y="52213"/>
                </a:cubicBezTo>
                <a:cubicBezTo>
                  <a:pt x="4895515" y="46550"/>
                  <a:pt x="4869898" y="43068"/>
                  <a:pt x="4818580" y="31664"/>
                </a:cubicBezTo>
                <a:cubicBezTo>
                  <a:pt x="4768773" y="20595"/>
                  <a:pt x="4766109" y="14677"/>
                  <a:pt x="4705564" y="11116"/>
                </a:cubicBezTo>
                <a:cubicBezTo>
                  <a:pt x="4613193" y="5682"/>
                  <a:pt x="4520629" y="4267"/>
                  <a:pt x="4428162" y="842"/>
                </a:cubicBezTo>
                <a:lnTo>
                  <a:pt x="3801438" y="11116"/>
                </a:lnTo>
                <a:cubicBezTo>
                  <a:pt x="2720016" y="11116"/>
                  <a:pt x="3874154" y="-13896"/>
                  <a:pt x="2948683" y="11116"/>
                </a:cubicBezTo>
                <a:lnTo>
                  <a:pt x="2753474" y="31664"/>
                </a:lnTo>
                <a:cubicBezTo>
                  <a:pt x="2732825" y="34417"/>
                  <a:pt x="2712039" y="36886"/>
                  <a:pt x="2691829" y="41939"/>
                </a:cubicBezTo>
                <a:cubicBezTo>
                  <a:pt x="2691822" y="41941"/>
                  <a:pt x="2614777" y="67623"/>
                  <a:pt x="2599362" y="72761"/>
                </a:cubicBezTo>
                <a:lnTo>
                  <a:pt x="2568539" y="83035"/>
                </a:lnTo>
              </a:path>
            </a:pathLst>
          </a:custGeom>
          <a:noFill/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99BA3-4A34-DF45-A828-EDD991ED803E}"/>
              </a:ext>
            </a:extLst>
          </p:cNvPr>
          <p:cNvSpPr/>
          <p:nvPr/>
        </p:nvSpPr>
        <p:spPr>
          <a:xfrm>
            <a:off x="4452892" y="362731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RESTish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D969C32-E9C9-714F-9B82-7D37B3CBB7A9}"/>
              </a:ext>
            </a:extLst>
          </p:cNvPr>
          <p:cNvSpPr/>
          <p:nvPr/>
        </p:nvSpPr>
        <p:spPr>
          <a:xfrm>
            <a:off x="6852619" y="2126751"/>
            <a:ext cx="3287974" cy="1277357"/>
          </a:xfrm>
          <a:custGeom>
            <a:avLst/>
            <a:gdLst>
              <a:gd name="connsiteX0" fmla="*/ 1880415 w 3287974"/>
              <a:gd name="connsiteY0" fmla="*/ 113015 h 1277357"/>
              <a:gd name="connsiteX1" fmla="*/ 1818770 w 3287974"/>
              <a:gd name="connsiteY1" fmla="*/ 123289 h 1277357"/>
              <a:gd name="connsiteX2" fmla="*/ 1757125 w 3287974"/>
              <a:gd name="connsiteY2" fmla="*/ 143838 h 1277357"/>
              <a:gd name="connsiteX3" fmla="*/ 986563 w 3287974"/>
              <a:gd name="connsiteY3" fmla="*/ 123289 h 1277357"/>
              <a:gd name="connsiteX4" fmla="*/ 133808 w 3287974"/>
              <a:gd name="connsiteY4" fmla="*/ 113015 h 1277357"/>
              <a:gd name="connsiteX5" fmla="*/ 92711 w 3287974"/>
              <a:gd name="connsiteY5" fmla="*/ 154112 h 1277357"/>
              <a:gd name="connsiteX6" fmla="*/ 51615 w 3287974"/>
              <a:gd name="connsiteY6" fmla="*/ 184934 h 1277357"/>
              <a:gd name="connsiteX7" fmla="*/ 41341 w 3287974"/>
              <a:gd name="connsiteY7" fmla="*/ 215757 h 1277357"/>
              <a:gd name="connsiteX8" fmla="*/ 20792 w 3287974"/>
              <a:gd name="connsiteY8" fmla="*/ 246579 h 1277357"/>
              <a:gd name="connsiteX9" fmla="*/ 10518 w 3287974"/>
              <a:gd name="connsiteY9" fmla="*/ 308224 h 1277357"/>
              <a:gd name="connsiteX10" fmla="*/ 10518 w 3287974"/>
              <a:gd name="connsiteY10" fmla="*/ 883577 h 1277357"/>
              <a:gd name="connsiteX11" fmla="*/ 31066 w 3287974"/>
              <a:gd name="connsiteY11" fmla="*/ 965770 h 1277357"/>
              <a:gd name="connsiteX12" fmla="*/ 205727 w 3287974"/>
              <a:gd name="connsiteY12" fmla="*/ 1099334 h 1277357"/>
              <a:gd name="connsiteX13" fmla="*/ 236550 w 3287974"/>
              <a:gd name="connsiteY13" fmla="*/ 1119883 h 1277357"/>
              <a:gd name="connsiteX14" fmla="*/ 277646 w 3287974"/>
              <a:gd name="connsiteY14" fmla="*/ 1130157 h 1277357"/>
              <a:gd name="connsiteX15" fmla="*/ 390662 w 3287974"/>
              <a:gd name="connsiteY15" fmla="*/ 1160979 h 1277357"/>
              <a:gd name="connsiteX16" fmla="*/ 596145 w 3287974"/>
              <a:gd name="connsiteY16" fmla="*/ 1212350 h 1277357"/>
              <a:gd name="connsiteX17" fmla="*/ 976289 w 3287974"/>
              <a:gd name="connsiteY17" fmla="*/ 1232898 h 1277357"/>
              <a:gd name="connsiteX18" fmla="*/ 2106446 w 3287974"/>
              <a:gd name="connsiteY18" fmla="*/ 1222624 h 1277357"/>
              <a:gd name="connsiteX19" fmla="*/ 2404397 w 3287974"/>
              <a:gd name="connsiteY19" fmla="*/ 1232898 h 1277357"/>
              <a:gd name="connsiteX20" fmla="*/ 2507138 w 3287974"/>
              <a:gd name="connsiteY20" fmla="*/ 1253447 h 1277357"/>
              <a:gd name="connsiteX21" fmla="*/ 2661251 w 3287974"/>
              <a:gd name="connsiteY21" fmla="*/ 1263721 h 1277357"/>
              <a:gd name="connsiteX22" fmla="*/ 2763992 w 3287974"/>
              <a:gd name="connsiteY22" fmla="*/ 1273995 h 1277357"/>
              <a:gd name="connsiteX23" fmla="*/ 3195507 w 3287974"/>
              <a:gd name="connsiteY23" fmla="*/ 1253447 h 1277357"/>
              <a:gd name="connsiteX24" fmla="*/ 3226329 w 3287974"/>
              <a:gd name="connsiteY24" fmla="*/ 1243173 h 1277357"/>
              <a:gd name="connsiteX25" fmla="*/ 3246878 w 3287974"/>
              <a:gd name="connsiteY25" fmla="*/ 1222624 h 1277357"/>
              <a:gd name="connsiteX26" fmla="*/ 3257152 w 3287974"/>
              <a:gd name="connsiteY26" fmla="*/ 1191802 h 1277357"/>
              <a:gd name="connsiteX27" fmla="*/ 3277700 w 3287974"/>
              <a:gd name="connsiteY27" fmla="*/ 1078786 h 1277357"/>
              <a:gd name="connsiteX28" fmla="*/ 3287974 w 3287974"/>
              <a:gd name="connsiteY28" fmla="*/ 934948 h 1277357"/>
              <a:gd name="connsiteX29" fmla="*/ 3277700 w 3287974"/>
              <a:gd name="connsiteY29" fmla="*/ 729465 h 1277357"/>
              <a:gd name="connsiteX30" fmla="*/ 3236603 w 3287974"/>
              <a:gd name="connsiteY30" fmla="*/ 636997 h 1277357"/>
              <a:gd name="connsiteX31" fmla="*/ 3195507 w 3287974"/>
              <a:gd name="connsiteY31" fmla="*/ 554804 h 1277357"/>
              <a:gd name="connsiteX32" fmla="*/ 3185233 w 3287974"/>
              <a:gd name="connsiteY32" fmla="*/ 523982 h 1277357"/>
              <a:gd name="connsiteX33" fmla="*/ 3164684 w 3287974"/>
              <a:gd name="connsiteY33" fmla="*/ 503433 h 1277357"/>
              <a:gd name="connsiteX34" fmla="*/ 3072217 w 3287974"/>
              <a:gd name="connsiteY34" fmla="*/ 380143 h 1277357"/>
              <a:gd name="connsiteX35" fmla="*/ 3000298 w 3287974"/>
              <a:gd name="connsiteY35" fmla="*/ 308224 h 1277357"/>
              <a:gd name="connsiteX36" fmla="*/ 2969475 w 3287974"/>
              <a:gd name="connsiteY36" fmla="*/ 256853 h 1277357"/>
              <a:gd name="connsiteX37" fmla="*/ 2938653 w 3287974"/>
              <a:gd name="connsiteY37" fmla="*/ 215757 h 1277357"/>
              <a:gd name="connsiteX38" fmla="*/ 2887282 w 3287974"/>
              <a:gd name="connsiteY38" fmla="*/ 174660 h 1277357"/>
              <a:gd name="connsiteX39" fmla="*/ 2763992 w 3287974"/>
              <a:gd name="connsiteY39" fmla="*/ 61645 h 1277357"/>
              <a:gd name="connsiteX40" fmla="*/ 2630428 w 3287974"/>
              <a:gd name="connsiteY40" fmla="*/ 10274 h 1277357"/>
              <a:gd name="connsiteX41" fmla="*/ 2599606 w 3287974"/>
              <a:gd name="connsiteY41" fmla="*/ 0 h 1277357"/>
              <a:gd name="connsiteX42" fmla="*/ 2435219 w 3287974"/>
              <a:gd name="connsiteY42" fmla="*/ 71919 h 1277357"/>
              <a:gd name="connsiteX43" fmla="*/ 2353026 w 3287974"/>
              <a:gd name="connsiteY43" fmla="*/ 82193 h 1277357"/>
              <a:gd name="connsiteX44" fmla="*/ 2291381 w 3287974"/>
              <a:gd name="connsiteY44" fmla="*/ 102741 h 1277357"/>
              <a:gd name="connsiteX45" fmla="*/ 1952334 w 3287974"/>
              <a:gd name="connsiteY45" fmla="*/ 102741 h 1277357"/>
              <a:gd name="connsiteX46" fmla="*/ 1767399 w 3287974"/>
              <a:gd name="connsiteY46" fmla="*/ 82193 h 1277357"/>
              <a:gd name="connsiteX47" fmla="*/ 1705754 w 3287974"/>
              <a:gd name="connsiteY47" fmla="*/ 82193 h 1277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287974" h="1277357">
                <a:moveTo>
                  <a:pt x="1880415" y="113015"/>
                </a:moveTo>
                <a:cubicBezTo>
                  <a:pt x="1859867" y="116440"/>
                  <a:pt x="1838980" y="118236"/>
                  <a:pt x="1818770" y="123289"/>
                </a:cubicBezTo>
                <a:cubicBezTo>
                  <a:pt x="1797757" y="128542"/>
                  <a:pt x="1778785" y="143838"/>
                  <a:pt x="1757125" y="143838"/>
                </a:cubicBezTo>
                <a:cubicBezTo>
                  <a:pt x="1500180" y="143838"/>
                  <a:pt x="1243417" y="130139"/>
                  <a:pt x="986563" y="123289"/>
                </a:cubicBezTo>
                <a:cubicBezTo>
                  <a:pt x="643579" y="85180"/>
                  <a:pt x="636712" y="76573"/>
                  <a:pt x="133808" y="113015"/>
                </a:cubicBezTo>
                <a:cubicBezTo>
                  <a:pt x="114485" y="114415"/>
                  <a:pt x="108210" y="142488"/>
                  <a:pt x="92711" y="154112"/>
                </a:cubicBezTo>
                <a:lnTo>
                  <a:pt x="51615" y="184934"/>
                </a:lnTo>
                <a:cubicBezTo>
                  <a:pt x="48190" y="195208"/>
                  <a:pt x="46184" y="206070"/>
                  <a:pt x="41341" y="215757"/>
                </a:cubicBezTo>
                <a:cubicBezTo>
                  <a:pt x="35819" y="226801"/>
                  <a:pt x="24697" y="234865"/>
                  <a:pt x="20792" y="246579"/>
                </a:cubicBezTo>
                <a:cubicBezTo>
                  <a:pt x="14204" y="266342"/>
                  <a:pt x="13943" y="287676"/>
                  <a:pt x="10518" y="308224"/>
                </a:cubicBezTo>
                <a:cubicBezTo>
                  <a:pt x="-15" y="592626"/>
                  <a:pt x="-6616" y="592287"/>
                  <a:pt x="10518" y="883577"/>
                </a:cubicBezTo>
                <a:cubicBezTo>
                  <a:pt x="10598" y="884938"/>
                  <a:pt x="22909" y="955981"/>
                  <a:pt x="31066" y="965770"/>
                </a:cubicBezTo>
                <a:cubicBezTo>
                  <a:pt x="156292" y="1116040"/>
                  <a:pt x="76747" y="1013346"/>
                  <a:pt x="205727" y="1099334"/>
                </a:cubicBezTo>
                <a:cubicBezTo>
                  <a:pt x="216001" y="1106184"/>
                  <a:pt x="225200" y="1115019"/>
                  <a:pt x="236550" y="1119883"/>
                </a:cubicBezTo>
                <a:cubicBezTo>
                  <a:pt x="249529" y="1125445"/>
                  <a:pt x="264121" y="1126100"/>
                  <a:pt x="277646" y="1130157"/>
                </a:cubicBezTo>
                <a:cubicBezTo>
                  <a:pt x="459358" y="1184670"/>
                  <a:pt x="234607" y="1123526"/>
                  <a:pt x="390662" y="1160979"/>
                </a:cubicBezTo>
                <a:cubicBezTo>
                  <a:pt x="459315" y="1177456"/>
                  <a:pt x="525893" y="1205325"/>
                  <a:pt x="596145" y="1212350"/>
                </a:cubicBezTo>
                <a:cubicBezTo>
                  <a:pt x="790959" y="1231831"/>
                  <a:pt x="664492" y="1221350"/>
                  <a:pt x="976289" y="1232898"/>
                </a:cubicBezTo>
                <a:lnTo>
                  <a:pt x="2106446" y="1222624"/>
                </a:lnTo>
                <a:cubicBezTo>
                  <a:pt x="2205822" y="1222624"/>
                  <a:pt x="2305314" y="1225276"/>
                  <a:pt x="2404397" y="1232898"/>
                </a:cubicBezTo>
                <a:cubicBezTo>
                  <a:pt x="2439219" y="1235577"/>
                  <a:pt x="2472462" y="1249286"/>
                  <a:pt x="2507138" y="1253447"/>
                </a:cubicBezTo>
                <a:cubicBezTo>
                  <a:pt x="2558256" y="1259581"/>
                  <a:pt x="2609930" y="1259615"/>
                  <a:pt x="2661251" y="1263721"/>
                </a:cubicBezTo>
                <a:cubicBezTo>
                  <a:pt x="2695559" y="1266466"/>
                  <a:pt x="2729745" y="1270570"/>
                  <a:pt x="2763992" y="1273995"/>
                </a:cubicBezTo>
                <a:cubicBezTo>
                  <a:pt x="2956028" y="1268941"/>
                  <a:pt x="3051161" y="1294688"/>
                  <a:pt x="3195507" y="1253447"/>
                </a:cubicBezTo>
                <a:cubicBezTo>
                  <a:pt x="3205920" y="1250472"/>
                  <a:pt x="3216055" y="1246598"/>
                  <a:pt x="3226329" y="1243173"/>
                </a:cubicBezTo>
                <a:cubicBezTo>
                  <a:pt x="3233179" y="1236323"/>
                  <a:pt x="3241894" y="1230930"/>
                  <a:pt x="3246878" y="1222624"/>
                </a:cubicBezTo>
                <a:cubicBezTo>
                  <a:pt x="3252450" y="1213338"/>
                  <a:pt x="3254177" y="1202215"/>
                  <a:pt x="3257152" y="1191802"/>
                </a:cubicBezTo>
                <a:cubicBezTo>
                  <a:pt x="3268568" y="1151845"/>
                  <a:pt x="3273543" y="1122438"/>
                  <a:pt x="3277700" y="1078786"/>
                </a:cubicBezTo>
                <a:cubicBezTo>
                  <a:pt x="3282257" y="1030934"/>
                  <a:pt x="3284549" y="982894"/>
                  <a:pt x="3287974" y="934948"/>
                </a:cubicBezTo>
                <a:cubicBezTo>
                  <a:pt x="3284549" y="866454"/>
                  <a:pt x="3285561" y="797593"/>
                  <a:pt x="3277700" y="729465"/>
                </a:cubicBezTo>
                <a:cubicBezTo>
                  <a:pt x="3270739" y="669132"/>
                  <a:pt x="3259195" y="678416"/>
                  <a:pt x="3236603" y="636997"/>
                </a:cubicBezTo>
                <a:cubicBezTo>
                  <a:pt x="3221935" y="610106"/>
                  <a:pt x="3205194" y="583864"/>
                  <a:pt x="3195507" y="554804"/>
                </a:cubicBezTo>
                <a:cubicBezTo>
                  <a:pt x="3192082" y="544530"/>
                  <a:pt x="3190805" y="533268"/>
                  <a:pt x="3185233" y="523982"/>
                </a:cubicBezTo>
                <a:cubicBezTo>
                  <a:pt x="3180249" y="515676"/>
                  <a:pt x="3170631" y="511079"/>
                  <a:pt x="3164684" y="503433"/>
                </a:cubicBezTo>
                <a:cubicBezTo>
                  <a:pt x="3128228" y="456560"/>
                  <a:pt x="3111129" y="422593"/>
                  <a:pt x="3072217" y="380143"/>
                </a:cubicBezTo>
                <a:cubicBezTo>
                  <a:pt x="3049308" y="355151"/>
                  <a:pt x="3000298" y="308224"/>
                  <a:pt x="3000298" y="308224"/>
                </a:cubicBezTo>
                <a:cubicBezTo>
                  <a:pt x="2983457" y="257701"/>
                  <a:pt x="3000816" y="294462"/>
                  <a:pt x="2969475" y="256853"/>
                </a:cubicBezTo>
                <a:cubicBezTo>
                  <a:pt x="2958513" y="243699"/>
                  <a:pt x="2950761" y="227865"/>
                  <a:pt x="2938653" y="215757"/>
                </a:cubicBezTo>
                <a:cubicBezTo>
                  <a:pt x="2923147" y="200251"/>
                  <a:pt x="2903447" y="189478"/>
                  <a:pt x="2887282" y="174660"/>
                </a:cubicBezTo>
                <a:cubicBezTo>
                  <a:pt x="2834894" y="126638"/>
                  <a:pt x="2819174" y="98433"/>
                  <a:pt x="2763992" y="61645"/>
                </a:cubicBezTo>
                <a:cubicBezTo>
                  <a:pt x="2728909" y="38256"/>
                  <a:pt x="2663026" y="21140"/>
                  <a:pt x="2630428" y="10274"/>
                </a:cubicBezTo>
                <a:lnTo>
                  <a:pt x="2599606" y="0"/>
                </a:lnTo>
                <a:cubicBezTo>
                  <a:pt x="2528891" y="40408"/>
                  <a:pt x="2519270" y="52142"/>
                  <a:pt x="2435219" y="71919"/>
                </a:cubicBezTo>
                <a:cubicBezTo>
                  <a:pt x="2408342" y="78243"/>
                  <a:pt x="2380424" y="78768"/>
                  <a:pt x="2353026" y="82193"/>
                </a:cubicBezTo>
                <a:cubicBezTo>
                  <a:pt x="2332478" y="89042"/>
                  <a:pt x="2312823" y="99678"/>
                  <a:pt x="2291381" y="102741"/>
                </a:cubicBezTo>
                <a:cubicBezTo>
                  <a:pt x="2158500" y="121724"/>
                  <a:pt x="2089340" y="110352"/>
                  <a:pt x="1952334" y="102741"/>
                </a:cubicBezTo>
                <a:cubicBezTo>
                  <a:pt x="1898665" y="96032"/>
                  <a:pt x="1819487" y="85448"/>
                  <a:pt x="1767399" y="82193"/>
                </a:cubicBezTo>
                <a:cubicBezTo>
                  <a:pt x="1746891" y="80911"/>
                  <a:pt x="1726302" y="82193"/>
                  <a:pt x="1705754" y="82193"/>
                </a:cubicBezTo>
              </a:path>
            </a:pathLst>
          </a:custGeom>
          <a:noFill/>
          <a:ln w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0FB611-1C3E-D049-A100-A886E84D8C4A}"/>
              </a:ext>
            </a:extLst>
          </p:cNvPr>
          <p:cNvSpPr/>
          <p:nvPr/>
        </p:nvSpPr>
        <p:spPr>
          <a:xfrm>
            <a:off x="5050648" y="1776629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Only this is REST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81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“parent”: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“example”: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</p:spTree>
    <p:extLst>
      <p:ext uri="{BB962C8B-B14F-4D97-AF65-F5344CB8AC3E}">
        <p14:creationId xmlns:p14="http://schemas.microsoft.com/office/powerpoint/2010/main" val="973131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5E5E83-C497-B549-87FE-522204C8DA2B}"/>
              </a:ext>
            </a:extLst>
          </p:cNvPr>
          <p:cNvSpPr/>
          <p:nvPr/>
        </p:nvSpPr>
        <p:spPr>
          <a:xfrm>
            <a:off x="852755" y="457043"/>
            <a:ext cx="10664575" cy="5912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ypertext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he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ngine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pplication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tate</a:t>
            </a:r>
          </a:p>
        </p:txBody>
      </p:sp>
    </p:spTree>
    <p:extLst>
      <p:ext uri="{BB962C8B-B14F-4D97-AF65-F5344CB8AC3E}">
        <p14:creationId xmlns:p14="http://schemas.microsoft.com/office/powerpoint/2010/main" val="2302948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410725" y="3429000"/>
            <a:ext cx="11579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“count”: 2,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“value”: [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. . .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]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C7831-33B8-A744-BEB2-2DE92DA89353}"/>
              </a:ext>
            </a:extLst>
          </p:cNvPr>
          <p:cNvSpPr/>
          <p:nvPr/>
        </p:nvSpPr>
        <p:spPr>
          <a:xfrm>
            <a:off x="165212" y="2586787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5E5E83-C497-B549-87FE-522204C8DA2B}"/>
              </a:ext>
            </a:extLst>
          </p:cNvPr>
          <p:cNvSpPr/>
          <p:nvPr/>
        </p:nvSpPr>
        <p:spPr>
          <a:xfrm>
            <a:off x="852755" y="457043"/>
            <a:ext cx="10664575" cy="5912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ypertext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he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ngine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pplication </a:t>
            </a:r>
            <a:r>
              <a:rPr lang="en-US" sz="48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</a:t>
            </a:r>
            <a:r>
              <a:rPr lang="en-US" sz="4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tate</a:t>
            </a:r>
          </a:p>
        </p:txBody>
      </p:sp>
    </p:spTree>
    <p:extLst>
      <p:ext uri="{BB962C8B-B14F-4D97-AF65-F5344CB8AC3E}">
        <p14:creationId xmlns:p14="http://schemas.microsoft.com/office/powerpoint/2010/main" val="20360035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“parent”: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“actions”:{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B2B74F-1791-CA47-9CF7-8628BBFFCD94}"/>
              </a:ext>
            </a:extLst>
          </p:cNvPr>
          <p:cNvSpPr/>
          <p:nvPr/>
        </p:nvSpPr>
        <p:spPr>
          <a:xfrm>
            <a:off x="7090501" y="5874518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server tells the client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how to interact with each resource.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774258-61CB-8D46-9EE4-FB6C3AEF518F}"/>
              </a:ext>
            </a:extLst>
          </p:cNvPr>
          <p:cNvCxnSpPr/>
          <p:nvPr/>
        </p:nvCxnSpPr>
        <p:spPr>
          <a:xfrm flipH="1" flipV="1">
            <a:off x="6010382" y="5065160"/>
            <a:ext cx="1592494" cy="6369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56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“parent”: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“actions”:{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B2B74F-1791-CA47-9CF7-8628BBFFCD94}"/>
              </a:ext>
            </a:extLst>
          </p:cNvPr>
          <p:cNvSpPr/>
          <p:nvPr/>
        </p:nvSpPr>
        <p:spPr>
          <a:xfrm>
            <a:off x="7090501" y="5874518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server tells the client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how to interact with each resource.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774258-61CB-8D46-9EE4-FB6C3AEF518F}"/>
              </a:ext>
            </a:extLst>
          </p:cNvPr>
          <p:cNvCxnSpPr/>
          <p:nvPr/>
        </p:nvCxnSpPr>
        <p:spPr>
          <a:xfrm flipH="1" flipV="1">
            <a:off x="6010382" y="5065160"/>
            <a:ext cx="1592494" cy="6369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1661C-A2D6-2946-8D9F-C40201FB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798" y="457043"/>
            <a:ext cx="4119817" cy="6270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564667-09F6-2E47-8FCB-81455ED3D0DB}"/>
              </a:ext>
            </a:extLst>
          </p:cNvPr>
          <p:cNvSpPr/>
          <p:nvPr/>
        </p:nvSpPr>
        <p:spPr>
          <a:xfrm>
            <a:off x="6514648" y="4240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client now can create “Actions”</a:t>
            </a:r>
          </a:p>
          <a:p>
            <a:r>
              <a:rPr lang="en-US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Dropdowns dynamically!</a:t>
            </a:r>
          </a:p>
          <a:p>
            <a:endParaRPr lang="en-US" dirty="0">
              <a:solidFill>
                <a:schemeClr val="accent2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- Someone pitching HATEOAS, maybe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FEACA-4115-9D47-8B78-E86BC5D7EAC9}"/>
              </a:ext>
            </a:extLst>
          </p:cNvPr>
          <p:cNvCxnSpPr>
            <a:cxnSpLocks/>
          </p:cNvCxnSpPr>
          <p:nvPr/>
        </p:nvCxnSpPr>
        <p:spPr>
          <a:xfrm flipH="1">
            <a:off x="6258885" y="1816312"/>
            <a:ext cx="2687981" cy="1059306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34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“parent”: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915841" y="167850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Better discoverability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</p:cNvCxnSpPr>
          <p:nvPr/>
        </p:nvCxnSpPr>
        <p:spPr>
          <a:xfrm flipH="1">
            <a:off x="6169510" y="2047836"/>
            <a:ext cx="1628575" cy="5239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37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“conversations”: 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https://api.example.io/conversations,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rel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[“collection”],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“description”: “View all conversations”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},</a:t>
            </a:r>
            <a:b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1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“messages”: {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https://api.example.io/messages,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rel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[“collection”],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“description”: “View all messages”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},</a:t>
            </a:r>
          </a:p>
          <a:p>
            <a:endParaRPr lang="en-US" sz="1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endParaRPr lang="en-US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169510" y="1427460"/>
            <a:ext cx="3631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Not a list of resources,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an </a:t>
            </a:r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entrypoint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148882" y="1549805"/>
            <a:ext cx="1947120" cy="12869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11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“conversations”: 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https://api.example.io/conversations,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rel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[“collection”],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“description”: “View all conversations”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},</a:t>
            </a:r>
            <a:b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1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“messages”: {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https://api.example.io/messages,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rel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[“collection”],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“description”: “View all messages”</a:t>
            </a:r>
          </a:p>
          <a:p>
            <a:pPr lvl="1"/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},</a:t>
            </a:r>
          </a:p>
          <a:p>
            <a:endParaRPr lang="en-US" sz="14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endParaRPr lang="en-US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169510" y="1427460"/>
            <a:ext cx="3631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Not a list of resources,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an </a:t>
            </a:r>
            <a:r>
              <a:rPr lang="en-US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entrypoint</a:t>
            </a:r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4148882" y="1549805"/>
            <a:ext cx="1947120" cy="12869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4" name="Picture 2" descr="Internet Web Surfing GIF - Find &amp; Share on GIPHY">
            <a:extLst>
              <a:ext uri="{FF2B5EF4-FFF2-40B4-BE49-F238E27FC236}">
                <a16:creationId xmlns:a16="http://schemas.microsoft.com/office/drawing/2014/main" id="{B1AF612D-4EF0-844B-BF33-BBDB2B43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nformation icon | simonwilson2013">
            <a:extLst>
              <a:ext uri="{FF2B5EF4-FFF2-40B4-BE49-F238E27FC236}">
                <a16:creationId xmlns:a16="http://schemas.microsoft.com/office/drawing/2014/main" id="{EF5612CC-058C-364F-BCCA-B21C8562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45" y="2007413"/>
            <a:ext cx="1762105" cy="196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92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68F43-2B33-BF42-9672-C4501FC03DDB}"/>
              </a:ext>
            </a:extLst>
          </p:cNvPr>
          <p:cNvSpPr/>
          <p:nvPr/>
        </p:nvSpPr>
        <p:spPr>
          <a:xfrm>
            <a:off x="1522640" y="771939"/>
            <a:ext cx="8825948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5EE3B-7920-0746-A546-A7D7D427E264}"/>
              </a:ext>
            </a:extLst>
          </p:cNvPr>
          <p:cNvSpPr txBox="1"/>
          <p:nvPr/>
        </p:nvSpPr>
        <p:spPr>
          <a:xfrm>
            <a:off x="4259020" y="1518047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then…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7" name="Picture 2" descr="net old school GIF">
            <a:extLst>
              <a:ext uri="{FF2B5EF4-FFF2-40B4-BE49-F238E27FC236}">
                <a16:creationId xmlns:a16="http://schemas.microsoft.com/office/drawing/2014/main" id="{BEE805F0-2F07-B94F-BE41-544326D3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70" y="2453339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300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“parent”: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915841" y="167850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Better discoverability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</p:cNvCxnSpPr>
          <p:nvPr/>
        </p:nvCxnSpPr>
        <p:spPr>
          <a:xfrm flipH="1">
            <a:off x="6169510" y="2047836"/>
            <a:ext cx="1628575" cy="5239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C98A51-EDCD-8C4E-A3AD-AE8E4D0A4F89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PROs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Decoupled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API can evolve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Leverages HTTP.</a:t>
            </a:r>
          </a:p>
        </p:txBody>
      </p:sp>
    </p:spTree>
    <p:extLst>
      <p:ext uri="{BB962C8B-B14F-4D97-AF65-F5344CB8AC3E}">
        <p14:creationId xmlns:p14="http://schemas.microsoft.com/office/powerpoint/2010/main" val="3880748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“parent”: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915841" y="167850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Better discoverability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</p:cNvCxnSpPr>
          <p:nvPr/>
        </p:nvCxnSpPr>
        <p:spPr>
          <a:xfrm flipH="1">
            <a:off x="6169510" y="2047836"/>
            <a:ext cx="1628575" cy="5239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C98A51-EDCD-8C4E-A3AD-AE8E4D0A4F89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Widely misunderstood and misused.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 single spec </a:t>
            </a:r>
            <a:r>
              <a:rPr lang="en-US" sz="20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(but look ad siren, HAL &amp; json-</a:t>
            </a:r>
            <a:r>
              <a:rPr lang="en-US" sz="20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api</a:t>
            </a:r>
            <a:r>
              <a:rPr lang="en-US" sz="20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Big payloads and chattiness.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6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“parent”: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915841" y="167850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Better discoverability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</p:cNvCxnSpPr>
          <p:nvPr/>
        </p:nvCxnSpPr>
        <p:spPr>
          <a:xfrm flipH="1">
            <a:off x="6169510" y="2047836"/>
            <a:ext cx="1628575" cy="5239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C98A51-EDCD-8C4E-A3AD-AE8E4D0A4F89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CONs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Widely misunderstood and misused.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 single spec </a:t>
            </a:r>
            <a:r>
              <a:rPr lang="en-US" sz="20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(but look ad siren, HAL &amp; json-</a:t>
            </a:r>
            <a:r>
              <a:rPr lang="en-US" sz="20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api</a:t>
            </a:r>
            <a:r>
              <a:rPr lang="en-US" sz="20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Big payloads and </a:t>
            </a:r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chattiness</a:t>
            </a: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0C8F9D-75A3-5248-8EAF-E78F274D57E1}"/>
              </a:ext>
            </a:extLst>
          </p:cNvPr>
          <p:cNvSpPr/>
          <p:nvPr/>
        </p:nvSpPr>
        <p:spPr>
          <a:xfrm>
            <a:off x="5151622" y="5364162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 a look at </a:t>
            </a:r>
            <a:r>
              <a:rPr lang="en-US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GraphQL</a:t>
            </a:r>
            <a:endParaRPr lang="en-US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BF6C1A-0B38-4749-93B0-45F6B8257340}"/>
              </a:ext>
            </a:extLst>
          </p:cNvPr>
          <p:cNvCxnSpPr/>
          <p:nvPr/>
        </p:nvCxnSpPr>
        <p:spPr>
          <a:xfrm flipV="1">
            <a:off x="6983797" y="4572000"/>
            <a:ext cx="0" cy="70891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623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Controls (HATEOAS)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FCA-AB8F-C84A-A811-E589019E788B}"/>
              </a:ext>
            </a:extLst>
          </p:cNvPr>
          <p:cNvSpPr txBox="1"/>
          <p:nvPr/>
        </p:nvSpPr>
        <p:spPr>
          <a:xfrm>
            <a:off x="379902" y="2192079"/>
            <a:ext cx="115792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“parent”: “https://</a:t>
            </a:r>
            <a:r>
              <a:rPr lang="en-US" sz="14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“https://api.example.io/conversations/2”,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“title”: “IDE vs VIM”,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“messages”: “https://api.example.io/conversations/2/messages”,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“author”: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/users/1008”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“actions”:{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“create”:{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“method”: “POST”,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href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”: “https://</a:t>
            </a:r>
            <a:r>
              <a:rPr lang="en-US" sz="1400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/conversations/2/messages”,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“description”: “Reply to a conversation.”,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“value”: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{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	“text”: “Your reply here…”, 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}</a:t>
            </a:r>
          </a:p>
          <a:p>
            <a:r>
              <a:rPr lang="en-US" sz="1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266892-6BA3-0D4A-BE08-B6CAC12C52EB}"/>
              </a:ext>
            </a:extLst>
          </p:cNvPr>
          <p:cNvSpPr/>
          <p:nvPr/>
        </p:nvSpPr>
        <p:spPr>
          <a:xfrm>
            <a:off x="379902" y="1493838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GET https://</a:t>
            </a:r>
            <a:r>
              <a:rPr lang="en-US" dirty="0" err="1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api.example.io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/conversations/2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81077-D6A5-6A41-A5EC-A80B91C84123}"/>
              </a:ext>
            </a:extLst>
          </p:cNvPr>
          <p:cNvSpPr/>
          <p:nvPr/>
        </p:nvSpPr>
        <p:spPr>
          <a:xfrm>
            <a:off x="6915841" y="167850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Better discoverability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03BE5D-B357-B247-993E-E05C6C340923}"/>
              </a:ext>
            </a:extLst>
          </p:cNvPr>
          <p:cNvCxnSpPr>
            <a:cxnSpLocks/>
          </p:cNvCxnSpPr>
          <p:nvPr/>
        </p:nvCxnSpPr>
        <p:spPr>
          <a:xfrm flipH="1">
            <a:off x="6169510" y="2047836"/>
            <a:ext cx="1628575" cy="52398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C98A51-EDCD-8C4E-A3AD-AE8E4D0A4F89}"/>
              </a:ext>
            </a:extLst>
          </p:cNvPr>
          <p:cNvSpPr/>
          <p:nvPr/>
        </p:nvSpPr>
        <p:spPr>
          <a:xfrm>
            <a:off x="515180" y="858539"/>
            <a:ext cx="10818687" cy="5314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Killer Use Case:</a:t>
            </a:r>
          </a:p>
          <a:p>
            <a:endParaRPr lang="en-US" sz="36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Management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Focus on resources (entities).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Multiple varied clients.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Discoverability &amp;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1182790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42E4B23-CDA9-5C4B-9892-BE36E7C42C3D}"/>
              </a:ext>
            </a:extLst>
          </p:cNvPr>
          <p:cNvSpPr txBox="1"/>
          <p:nvPr/>
        </p:nvSpPr>
        <p:spPr>
          <a:xfrm>
            <a:off x="515180" y="457043"/>
            <a:ext cx="62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Resources: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32E93-6851-2642-965A-0CABFF795AB8}"/>
              </a:ext>
            </a:extLst>
          </p:cNvPr>
          <p:cNvSpPr txBox="1"/>
          <p:nvPr/>
        </p:nvSpPr>
        <p:spPr>
          <a:xfrm>
            <a:off x="842481" y="1849348"/>
            <a:ext cx="985599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APIs you won’t hate 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 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https://apisyouwonthate.com/</a:t>
            </a:r>
            <a:b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"A no nonsense </a:t>
            </a:r>
            <a:r>
              <a:rPr lang="en-U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GraphQL</a:t>
            </a: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and REST comparison" by Phil Sturgeon - 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https://youtu.be/vgm_uGmspMI</a:t>
            </a:r>
            <a:b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API Throwdown: RPC vs REST vs </a:t>
            </a:r>
            <a:r>
              <a:rPr lang="en-U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GraphQL</a:t>
            </a: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b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by Nate </a:t>
            </a:r>
            <a:r>
              <a:rPr lang="en-US" sz="28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Barbettini</a:t>
            </a:r>
            <a:r>
              <a:rPr lang="en-US" sz="28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– </a:t>
            </a:r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https://youtu.be/IvsANO0qZEg</a:t>
            </a:r>
            <a:endParaRPr lang="en-US" sz="28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3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68F43-2B33-BF42-9672-C4501FC03DDB}"/>
              </a:ext>
            </a:extLst>
          </p:cNvPr>
          <p:cNvSpPr/>
          <p:nvPr/>
        </p:nvSpPr>
        <p:spPr>
          <a:xfrm>
            <a:off x="1522640" y="771939"/>
            <a:ext cx="8825948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5EE3B-7920-0746-A546-A7D7D427E264}"/>
              </a:ext>
            </a:extLst>
          </p:cNvPr>
          <p:cNvSpPr txBox="1"/>
          <p:nvPr/>
        </p:nvSpPr>
        <p:spPr>
          <a:xfrm>
            <a:off x="4259020" y="1518047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then…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7" name="Picture 2" descr="net old school GIF">
            <a:extLst>
              <a:ext uri="{FF2B5EF4-FFF2-40B4-BE49-F238E27FC236}">
                <a16:creationId xmlns:a16="http://schemas.microsoft.com/office/drawing/2014/main" id="{BEE805F0-2F07-B94F-BE41-544326D3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70" y="2453339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0EC84-2E2D-1C49-B257-DAA31D4F65A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410966" y="-10908"/>
            <a:ext cx="7373197" cy="7038431"/>
          </a:xfrm>
          <a:prstGeom prst="rect">
            <a:avLst/>
          </a:prstGeom>
        </p:spPr>
      </p:pic>
      <p:pic>
        <p:nvPicPr>
          <p:cNvPr id="1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BDE2721-061F-5547-99FB-2404C089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22" y="823255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8E387632-8856-3A4F-AAAA-D05A8D87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18" y="761963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03ED1C2-6198-7545-93FB-41426813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216" y="388744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53E75AAE-D30B-0E42-A445-2E546947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534" y="3888078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9D78A-0A46-2D47-B564-E1E75035F54E}"/>
              </a:ext>
            </a:extLst>
          </p:cNvPr>
          <p:cNvCxnSpPr>
            <a:cxnSpLocks/>
          </p:cNvCxnSpPr>
          <p:nvPr/>
        </p:nvCxnSpPr>
        <p:spPr>
          <a:xfrm>
            <a:off x="7706271" y="2127733"/>
            <a:ext cx="154047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29B43-8346-354F-9CD1-8D21475548F2}"/>
              </a:ext>
            </a:extLst>
          </p:cNvPr>
          <p:cNvCxnSpPr>
            <a:cxnSpLocks/>
          </p:cNvCxnSpPr>
          <p:nvPr/>
        </p:nvCxnSpPr>
        <p:spPr>
          <a:xfrm>
            <a:off x="7858671" y="2280133"/>
            <a:ext cx="1388071" cy="201274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4B2F6-C7C8-1B43-AF78-3A3CAF66B445}"/>
              </a:ext>
            </a:extLst>
          </p:cNvPr>
          <p:cNvCxnSpPr>
            <a:cxnSpLocks/>
          </p:cNvCxnSpPr>
          <p:nvPr/>
        </p:nvCxnSpPr>
        <p:spPr>
          <a:xfrm flipH="1">
            <a:off x="7953483" y="3109063"/>
            <a:ext cx="1445381" cy="158220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D96097-C8DE-9343-B494-CA2AD8B8F621}"/>
              </a:ext>
            </a:extLst>
          </p:cNvPr>
          <p:cNvCxnSpPr>
            <a:cxnSpLocks/>
          </p:cNvCxnSpPr>
          <p:nvPr/>
        </p:nvCxnSpPr>
        <p:spPr>
          <a:xfrm flipV="1">
            <a:off x="7953483" y="4445276"/>
            <a:ext cx="1445659" cy="53797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D8D8-DB19-214E-985A-B5A11F43600E}"/>
              </a:ext>
            </a:extLst>
          </p:cNvPr>
          <p:cNvCxnSpPr>
            <a:cxnSpLocks/>
          </p:cNvCxnSpPr>
          <p:nvPr/>
        </p:nvCxnSpPr>
        <p:spPr>
          <a:xfrm flipH="1" flipV="1">
            <a:off x="7333067" y="2929710"/>
            <a:ext cx="2589707" cy="103204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82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617921" y="1905699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But… why?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33A68-B41B-F94C-AC04-28F3EB499E69}"/>
              </a:ext>
            </a:extLst>
          </p:cNvPr>
          <p:cNvSpPr txBox="1"/>
          <p:nvPr/>
        </p:nvSpPr>
        <p:spPr>
          <a:xfrm>
            <a:off x="617921" y="2508673"/>
            <a:ext cx="11456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the beginning, the server did </a:t>
            </a:r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everything</a:t>
            </a:r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.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02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2C509351-5749-AB40-BF8F-C43FA256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91" y="393589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formation icon | simonwilson2013">
            <a:extLst>
              <a:ext uri="{FF2B5EF4-FFF2-40B4-BE49-F238E27FC236}">
                <a16:creationId xmlns:a16="http://schemas.microsoft.com/office/drawing/2014/main" id="{65ED0A03-FBE1-7942-AD32-C530FF12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71" y="4292876"/>
            <a:ext cx="2023303" cy="22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87FD21-9141-244D-8467-3B079149DB73}"/>
              </a:ext>
            </a:extLst>
          </p:cNvPr>
          <p:cNvCxnSpPr/>
          <p:nvPr/>
        </p:nvCxnSpPr>
        <p:spPr>
          <a:xfrm>
            <a:off x="3614574" y="4691270"/>
            <a:ext cx="3104278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89F58F-EBA8-CA4C-8482-F73625A63DEA}"/>
              </a:ext>
            </a:extLst>
          </p:cNvPr>
          <p:cNvSpPr/>
          <p:nvPr/>
        </p:nvSpPr>
        <p:spPr>
          <a:xfrm>
            <a:off x="4210661" y="420907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request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pic>
        <p:nvPicPr>
          <p:cNvPr id="2050" name="Picture 2" descr="icon-process | crowdfondue.com">
            <a:extLst>
              <a:ext uri="{FF2B5EF4-FFF2-40B4-BE49-F238E27FC236}">
                <a16:creationId xmlns:a16="http://schemas.microsoft.com/office/drawing/2014/main" id="{4441FBEA-5439-9544-AC23-E2BBE2217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39" y="4354580"/>
            <a:ext cx="2849217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EC73F1-4A66-6F42-B911-F9FE7430E96B}"/>
              </a:ext>
            </a:extLst>
          </p:cNvPr>
          <p:cNvSpPr/>
          <p:nvPr/>
        </p:nvSpPr>
        <p:spPr>
          <a:xfrm>
            <a:off x="9888034" y="406260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Do stuff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F1597-EB7A-8F41-A17D-60101C356790}"/>
              </a:ext>
            </a:extLst>
          </p:cNvPr>
          <p:cNvCxnSpPr>
            <a:cxnSpLocks/>
          </p:cNvCxnSpPr>
          <p:nvPr/>
        </p:nvCxnSpPr>
        <p:spPr>
          <a:xfrm flipH="1">
            <a:off x="3638155" y="5469835"/>
            <a:ext cx="3080697" cy="152400"/>
          </a:xfrm>
          <a:prstGeom prst="straightConnector1">
            <a:avLst/>
          </a:prstGeom>
          <a:ln w="889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8E2F7-F5AC-3448-BA92-9EA1ED88E20B}"/>
              </a:ext>
            </a:extLst>
          </p:cNvPr>
          <p:cNvSpPr/>
          <p:nvPr/>
        </p:nvSpPr>
        <p:spPr>
          <a:xfrm>
            <a:off x="4259020" y="57415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show </a:t>
            </a:r>
            <a:r>
              <a:rPr lang="en-US" strike="sngStrike" dirty="0">
                <a:solidFill>
                  <a:schemeClr val="accent3">
                    <a:lumMod val="60000"/>
                    <a:lumOff val="40000"/>
                  </a:schemeClr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result</a:t>
            </a:r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A60E-F562-B342-BC1C-42A73D71622D}"/>
              </a:ext>
            </a:extLst>
          </p:cNvPr>
          <p:cNvSpPr/>
          <p:nvPr/>
        </p:nvSpPr>
        <p:spPr>
          <a:xfrm>
            <a:off x="4854427" y="5865039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rendered </a:t>
            </a:r>
          </a:p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template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C1456-1571-D442-8585-67402662C77A}"/>
              </a:ext>
            </a:extLst>
          </p:cNvPr>
          <p:cNvSpPr/>
          <p:nvPr/>
        </p:nvSpPr>
        <p:spPr>
          <a:xfrm>
            <a:off x="4244048" y="409697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ask for an action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A68F43-2B33-BF42-9672-C4501FC03DDB}"/>
              </a:ext>
            </a:extLst>
          </p:cNvPr>
          <p:cNvSpPr/>
          <p:nvPr/>
        </p:nvSpPr>
        <p:spPr>
          <a:xfrm>
            <a:off x="1522640" y="771939"/>
            <a:ext cx="8825948" cy="5314121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25EE3B-7920-0746-A546-A7D7D427E264}"/>
              </a:ext>
            </a:extLst>
          </p:cNvPr>
          <p:cNvSpPr txBox="1"/>
          <p:nvPr/>
        </p:nvSpPr>
        <p:spPr>
          <a:xfrm>
            <a:off x="4259020" y="1518047"/>
            <a:ext cx="11456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And then…</a:t>
            </a:r>
            <a:endParaRPr lang="en-US" sz="32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17" name="Picture 2" descr="net old school GIF">
            <a:extLst>
              <a:ext uri="{FF2B5EF4-FFF2-40B4-BE49-F238E27FC236}">
                <a16:creationId xmlns:a16="http://schemas.microsoft.com/office/drawing/2014/main" id="{BEE805F0-2F07-B94F-BE41-544326D3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470" y="2453339"/>
            <a:ext cx="3149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0EC84-2E2D-1C49-B257-DAA31D4F65A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-410966" y="-10908"/>
            <a:ext cx="7373197" cy="7038431"/>
          </a:xfrm>
          <a:prstGeom prst="rect">
            <a:avLst/>
          </a:prstGeom>
        </p:spPr>
      </p:pic>
      <p:pic>
        <p:nvPicPr>
          <p:cNvPr id="18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1BDE2721-061F-5547-99FB-2404C089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95" y="1038319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8E387632-8856-3A4F-AAAA-D05A8D871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818" y="761963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003ED1C2-6198-7545-93FB-41426813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216" y="3887446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ome Server Icon | Vista Hardware Devices Iconset | Icons-Land">
            <a:extLst>
              <a:ext uri="{FF2B5EF4-FFF2-40B4-BE49-F238E27FC236}">
                <a16:creationId xmlns:a16="http://schemas.microsoft.com/office/drawing/2014/main" id="{53E75AAE-D30B-0E42-A445-2E546947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900" y="3921684"/>
            <a:ext cx="2733286" cy="2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49D78A-0A46-2D47-B564-E1E75035F54E}"/>
              </a:ext>
            </a:extLst>
          </p:cNvPr>
          <p:cNvCxnSpPr>
            <a:cxnSpLocks/>
          </p:cNvCxnSpPr>
          <p:nvPr/>
        </p:nvCxnSpPr>
        <p:spPr>
          <a:xfrm>
            <a:off x="7706271" y="2127733"/>
            <a:ext cx="154047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229B43-8346-354F-9CD1-8D21475548F2}"/>
              </a:ext>
            </a:extLst>
          </p:cNvPr>
          <p:cNvCxnSpPr>
            <a:cxnSpLocks/>
          </p:cNvCxnSpPr>
          <p:nvPr/>
        </p:nvCxnSpPr>
        <p:spPr>
          <a:xfrm>
            <a:off x="7858671" y="2280133"/>
            <a:ext cx="1388071" cy="201274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44B2F6-C7C8-1B43-AF78-3A3CAF66B445}"/>
              </a:ext>
            </a:extLst>
          </p:cNvPr>
          <p:cNvCxnSpPr>
            <a:cxnSpLocks/>
          </p:cNvCxnSpPr>
          <p:nvPr/>
        </p:nvCxnSpPr>
        <p:spPr>
          <a:xfrm flipH="1">
            <a:off x="7953483" y="3109063"/>
            <a:ext cx="1445381" cy="158220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D96097-C8DE-9343-B494-CA2AD8B8F621}"/>
              </a:ext>
            </a:extLst>
          </p:cNvPr>
          <p:cNvCxnSpPr>
            <a:cxnSpLocks/>
          </p:cNvCxnSpPr>
          <p:nvPr/>
        </p:nvCxnSpPr>
        <p:spPr>
          <a:xfrm flipV="1">
            <a:off x="7953483" y="4445276"/>
            <a:ext cx="1445659" cy="53797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9D8D8-DB19-214E-985A-B5A11F43600E}"/>
              </a:ext>
            </a:extLst>
          </p:cNvPr>
          <p:cNvCxnSpPr>
            <a:cxnSpLocks/>
          </p:cNvCxnSpPr>
          <p:nvPr/>
        </p:nvCxnSpPr>
        <p:spPr>
          <a:xfrm flipH="1" flipV="1">
            <a:off x="7333067" y="2929710"/>
            <a:ext cx="2589707" cy="103204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B483F198-A37F-2C46-9E43-926F204679C6}"/>
              </a:ext>
            </a:extLst>
          </p:cNvPr>
          <p:cNvSpPr/>
          <p:nvPr/>
        </p:nvSpPr>
        <p:spPr>
          <a:xfrm>
            <a:off x="6916821" y="2235908"/>
            <a:ext cx="3665255" cy="2455361"/>
          </a:xfrm>
          <a:prstGeom prst="cloudCallout">
            <a:avLst>
              <a:gd name="adj1" fmla="val -97074"/>
              <a:gd name="adj2" fmla="val -54681"/>
            </a:avLst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179E6-F84C-184A-9065-E37FCB037ED8}"/>
              </a:ext>
            </a:extLst>
          </p:cNvPr>
          <p:cNvSpPr txBox="1"/>
          <p:nvPr/>
        </p:nvSpPr>
        <p:spPr>
          <a:xfrm>
            <a:off x="7162633" y="2882364"/>
            <a:ext cx="3339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&lt;XML/&gt;</a:t>
            </a:r>
            <a:endParaRPr lang="en-US" sz="5400" dirty="0">
              <a:solidFill>
                <a:schemeClr val="accent2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23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9330ED3-21CC-9B4A-9CA5-B154D0309CB5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11261</TotalTime>
  <Words>4767</Words>
  <Application>Microsoft Macintosh PowerPoint</Application>
  <PresentationFormat>Widescreen</PresentationFormat>
  <Paragraphs>871</Paragraphs>
  <Slides>74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Fira Code</vt:lpstr>
      <vt:lpstr>Fira Code Retina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María Ruiz de Velasco Estrada Cajigal</dc:creator>
  <cp:lastModifiedBy>José María Ruiz de Velasco Estrada Cajigal</cp:lastModifiedBy>
  <cp:revision>116</cp:revision>
  <dcterms:created xsi:type="dcterms:W3CDTF">2020-05-28T22:47:26Z</dcterms:created>
  <dcterms:modified xsi:type="dcterms:W3CDTF">2020-08-24T15:51:41Z</dcterms:modified>
</cp:coreProperties>
</file>